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12192000" cy="6858000"/>
  <p:notesSz cx="9872663" cy="6797675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926" y="77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90C225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90C225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90C225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10/13/2026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9371076" y="0"/>
            <a:ext cx="1219200" cy="6858000"/>
          </a:xfrm>
          <a:custGeom>
            <a:avLst/>
            <a:gdLst/>
            <a:ahLst/>
            <a:cxnLst/>
            <a:rect l="l" t="t" r="r" b="b"/>
            <a:pathLst>
              <a:path w="1219200" h="6858000">
                <a:moveTo>
                  <a:pt x="0" y="0"/>
                </a:moveTo>
                <a:lnTo>
                  <a:pt x="1219200" y="6857999"/>
                </a:lnTo>
              </a:path>
            </a:pathLst>
          </a:custGeom>
          <a:ln w="9525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7424928" y="3681984"/>
            <a:ext cx="4763770" cy="3176905"/>
          </a:xfrm>
          <a:custGeom>
            <a:avLst/>
            <a:gdLst/>
            <a:ahLst/>
            <a:cxnLst/>
            <a:rect l="l" t="t" r="r" b="b"/>
            <a:pathLst>
              <a:path w="4763770" h="3176904">
                <a:moveTo>
                  <a:pt x="4763516" y="0"/>
                </a:moveTo>
                <a:lnTo>
                  <a:pt x="0" y="3176586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9182100" y="0"/>
            <a:ext cx="3007360" cy="6858000"/>
          </a:xfrm>
          <a:custGeom>
            <a:avLst/>
            <a:gdLst/>
            <a:ahLst/>
            <a:cxnLst/>
            <a:rect l="l" t="t" r="r" b="b"/>
            <a:pathLst>
              <a:path w="3007359" h="6858000">
                <a:moveTo>
                  <a:pt x="3006852" y="0"/>
                </a:moveTo>
                <a:lnTo>
                  <a:pt x="2042484" y="0"/>
                </a:lnTo>
                <a:lnTo>
                  <a:pt x="0" y="6858000"/>
                </a:lnTo>
                <a:lnTo>
                  <a:pt x="3006852" y="6858000"/>
                </a:lnTo>
                <a:lnTo>
                  <a:pt x="3006852" y="0"/>
                </a:lnTo>
                <a:close/>
              </a:path>
            </a:pathLst>
          </a:custGeom>
          <a:solidFill>
            <a:srgbClr val="90C225">
              <a:alpha val="3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9604335" y="0"/>
            <a:ext cx="2588260" cy="6858000"/>
          </a:xfrm>
          <a:custGeom>
            <a:avLst/>
            <a:gdLst/>
            <a:ahLst/>
            <a:cxnLst/>
            <a:rect l="l" t="t" r="r" b="b"/>
            <a:pathLst>
              <a:path w="2588259" h="6858000">
                <a:moveTo>
                  <a:pt x="2587665" y="0"/>
                </a:moveTo>
                <a:lnTo>
                  <a:pt x="0" y="0"/>
                </a:lnTo>
                <a:lnTo>
                  <a:pt x="1208191" y="6857999"/>
                </a:lnTo>
                <a:lnTo>
                  <a:pt x="2587665" y="6857999"/>
                </a:lnTo>
                <a:lnTo>
                  <a:pt x="2587665" y="0"/>
                </a:lnTo>
                <a:close/>
              </a:path>
            </a:pathLst>
          </a:custGeom>
          <a:solidFill>
            <a:srgbClr val="90C225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8932164" y="3048000"/>
            <a:ext cx="3260090" cy="3810000"/>
          </a:xfrm>
          <a:custGeom>
            <a:avLst/>
            <a:gdLst/>
            <a:ahLst/>
            <a:cxnLst/>
            <a:rect l="l" t="t" r="r" b="b"/>
            <a:pathLst>
              <a:path w="3260090" h="3810000">
                <a:moveTo>
                  <a:pt x="3259835" y="0"/>
                </a:moveTo>
                <a:lnTo>
                  <a:pt x="0" y="3809999"/>
                </a:lnTo>
                <a:lnTo>
                  <a:pt x="3259835" y="3809999"/>
                </a:lnTo>
                <a:lnTo>
                  <a:pt x="3259835" y="0"/>
                </a:lnTo>
                <a:close/>
              </a:path>
            </a:pathLst>
          </a:custGeom>
          <a:solidFill>
            <a:srgbClr val="539F20">
              <a:alpha val="7215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9337790" y="0"/>
            <a:ext cx="2851785" cy="6858000"/>
          </a:xfrm>
          <a:custGeom>
            <a:avLst/>
            <a:gdLst/>
            <a:ahLst/>
            <a:cxnLst/>
            <a:rect l="l" t="t" r="r" b="b"/>
            <a:pathLst>
              <a:path w="2851784" h="6858000">
                <a:moveTo>
                  <a:pt x="2851161" y="0"/>
                </a:moveTo>
                <a:lnTo>
                  <a:pt x="0" y="0"/>
                </a:lnTo>
                <a:lnTo>
                  <a:pt x="2467621" y="6858000"/>
                </a:lnTo>
                <a:lnTo>
                  <a:pt x="2851161" y="6858000"/>
                </a:lnTo>
                <a:lnTo>
                  <a:pt x="2851161" y="0"/>
                </a:lnTo>
                <a:close/>
              </a:path>
            </a:pathLst>
          </a:custGeom>
          <a:solidFill>
            <a:srgbClr val="3E7818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10898124" y="0"/>
            <a:ext cx="1290955" cy="6858000"/>
          </a:xfrm>
          <a:custGeom>
            <a:avLst/>
            <a:gdLst/>
            <a:ahLst/>
            <a:cxnLst/>
            <a:rect l="l" t="t" r="r" b="b"/>
            <a:pathLst>
              <a:path w="1290954" h="6858000">
                <a:moveTo>
                  <a:pt x="1290828" y="0"/>
                </a:moveTo>
                <a:lnTo>
                  <a:pt x="1018959" y="0"/>
                </a:lnTo>
                <a:lnTo>
                  <a:pt x="0" y="6858000"/>
                </a:lnTo>
                <a:lnTo>
                  <a:pt x="1290828" y="6858000"/>
                </a:lnTo>
                <a:lnTo>
                  <a:pt x="1290828" y="0"/>
                </a:lnTo>
                <a:close/>
              </a:path>
            </a:pathLst>
          </a:custGeom>
          <a:solidFill>
            <a:srgbClr val="C0E374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10940749" y="0"/>
            <a:ext cx="1248410" cy="6858000"/>
          </a:xfrm>
          <a:custGeom>
            <a:avLst/>
            <a:gdLst/>
            <a:ahLst/>
            <a:cxnLst/>
            <a:rect l="l" t="t" r="r" b="b"/>
            <a:pathLst>
              <a:path w="1248409" h="6858000">
                <a:moveTo>
                  <a:pt x="1248203" y="0"/>
                </a:moveTo>
                <a:lnTo>
                  <a:pt x="0" y="0"/>
                </a:lnTo>
                <a:lnTo>
                  <a:pt x="1107741" y="6858000"/>
                </a:lnTo>
                <a:lnTo>
                  <a:pt x="1248203" y="6858000"/>
                </a:lnTo>
                <a:lnTo>
                  <a:pt x="1248203" y="0"/>
                </a:lnTo>
                <a:close/>
              </a:path>
            </a:pathLst>
          </a:custGeom>
          <a:solidFill>
            <a:srgbClr val="90C225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10372344" y="3590544"/>
            <a:ext cx="1816735" cy="3267710"/>
          </a:xfrm>
          <a:custGeom>
            <a:avLst/>
            <a:gdLst/>
            <a:ahLst/>
            <a:cxnLst/>
            <a:rect l="l" t="t" r="r" b="b"/>
            <a:pathLst>
              <a:path w="1816734" h="3267709">
                <a:moveTo>
                  <a:pt x="1816607" y="0"/>
                </a:moveTo>
                <a:lnTo>
                  <a:pt x="0" y="3267455"/>
                </a:lnTo>
                <a:lnTo>
                  <a:pt x="1816607" y="3267455"/>
                </a:lnTo>
                <a:lnTo>
                  <a:pt x="1816607" y="0"/>
                </a:lnTo>
                <a:close/>
              </a:path>
            </a:pathLst>
          </a:custGeom>
          <a:solidFill>
            <a:srgbClr val="90C225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0" y="4012691"/>
            <a:ext cx="448309" cy="2845435"/>
          </a:xfrm>
          <a:custGeom>
            <a:avLst/>
            <a:gdLst/>
            <a:ahLst/>
            <a:cxnLst/>
            <a:rect l="l" t="t" r="r" b="b"/>
            <a:pathLst>
              <a:path w="448309" h="2845434">
                <a:moveTo>
                  <a:pt x="0" y="0"/>
                </a:moveTo>
                <a:lnTo>
                  <a:pt x="0" y="2845307"/>
                </a:lnTo>
                <a:lnTo>
                  <a:pt x="448056" y="2845307"/>
                </a:lnTo>
                <a:lnTo>
                  <a:pt x="0" y="0"/>
                </a:lnTo>
                <a:close/>
              </a:path>
            </a:pathLst>
          </a:custGeom>
          <a:solidFill>
            <a:srgbClr val="90C225">
              <a:alpha val="8509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90C225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10/13/2026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9371076" y="0"/>
            <a:ext cx="1219200" cy="6858000"/>
          </a:xfrm>
          <a:custGeom>
            <a:avLst/>
            <a:gdLst/>
            <a:ahLst/>
            <a:cxnLst/>
            <a:rect l="l" t="t" r="r" b="b"/>
            <a:pathLst>
              <a:path w="1219200" h="6858000">
                <a:moveTo>
                  <a:pt x="0" y="0"/>
                </a:moveTo>
                <a:lnTo>
                  <a:pt x="1219200" y="6857999"/>
                </a:lnTo>
              </a:path>
            </a:pathLst>
          </a:custGeom>
          <a:ln w="9525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7424928" y="3681984"/>
            <a:ext cx="4763770" cy="3176905"/>
          </a:xfrm>
          <a:custGeom>
            <a:avLst/>
            <a:gdLst/>
            <a:ahLst/>
            <a:cxnLst/>
            <a:rect l="l" t="t" r="r" b="b"/>
            <a:pathLst>
              <a:path w="4763770" h="3176904">
                <a:moveTo>
                  <a:pt x="4763516" y="0"/>
                </a:moveTo>
                <a:lnTo>
                  <a:pt x="0" y="3176586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9182100" y="0"/>
            <a:ext cx="3007360" cy="6858000"/>
          </a:xfrm>
          <a:custGeom>
            <a:avLst/>
            <a:gdLst/>
            <a:ahLst/>
            <a:cxnLst/>
            <a:rect l="l" t="t" r="r" b="b"/>
            <a:pathLst>
              <a:path w="3007359" h="6858000">
                <a:moveTo>
                  <a:pt x="3006852" y="0"/>
                </a:moveTo>
                <a:lnTo>
                  <a:pt x="2042484" y="0"/>
                </a:lnTo>
                <a:lnTo>
                  <a:pt x="0" y="6858000"/>
                </a:lnTo>
                <a:lnTo>
                  <a:pt x="3006852" y="6858000"/>
                </a:lnTo>
                <a:lnTo>
                  <a:pt x="3006852" y="0"/>
                </a:lnTo>
                <a:close/>
              </a:path>
            </a:pathLst>
          </a:custGeom>
          <a:solidFill>
            <a:srgbClr val="90C225">
              <a:alpha val="3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9604335" y="0"/>
            <a:ext cx="2588260" cy="6858000"/>
          </a:xfrm>
          <a:custGeom>
            <a:avLst/>
            <a:gdLst/>
            <a:ahLst/>
            <a:cxnLst/>
            <a:rect l="l" t="t" r="r" b="b"/>
            <a:pathLst>
              <a:path w="2588259" h="6858000">
                <a:moveTo>
                  <a:pt x="2587665" y="0"/>
                </a:moveTo>
                <a:lnTo>
                  <a:pt x="0" y="0"/>
                </a:lnTo>
                <a:lnTo>
                  <a:pt x="1208191" y="6857999"/>
                </a:lnTo>
                <a:lnTo>
                  <a:pt x="2587665" y="6857999"/>
                </a:lnTo>
                <a:lnTo>
                  <a:pt x="2587665" y="0"/>
                </a:lnTo>
                <a:close/>
              </a:path>
            </a:pathLst>
          </a:custGeom>
          <a:solidFill>
            <a:srgbClr val="90C225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8932164" y="3048000"/>
            <a:ext cx="3260090" cy="3810000"/>
          </a:xfrm>
          <a:custGeom>
            <a:avLst/>
            <a:gdLst/>
            <a:ahLst/>
            <a:cxnLst/>
            <a:rect l="l" t="t" r="r" b="b"/>
            <a:pathLst>
              <a:path w="3260090" h="3810000">
                <a:moveTo>
                  <a:pt x="3259835" y="0"/>
                </a:moveTo>
                <a:lnTo>
                  <a:pt x="0" y="3809999"/>
                </a:lnTo>
                <a:lnTo>
                  <a:pt x="3259835" y="3809999"/>
                </a:lnTo>
                <a:lnTo>
                  <a:pt x="3259835" y="0"/>
                </a:lnTo>
                <a:close/>
              </a:path>
            </a:pathLst>
          </a:custGeom>
          <a:solidFill>
            <a:srgbClr val="539F20">
              <a:alpha val="7215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9337790" y="0"/>
            <a:ext cx="2851785" cy="6858000"/>
          </a:xfrm>
          <a:custGeom>
            <a:avLst/>
            <a:gdLst/>
            <a:ahLst/>
            <a:cxnLst/>
            <a:rect l="l" t="t" r="r" b="b"/>
            <a:pathLst>
              <a:path w="2851784" h="6858000">
                <a:moveTo>
                  <a:pt x="2851161" y="0"/>
                </a:moveTo>
                <a:lnTo>
                  <a:pt x="0" y="0"/>
                </a:lnTo>
                <a:lnTo>
                  <a:pt x="2467621" y="6858000"/>
                </a:lnTo>
                <a:lnTo>
                  <a:pt x="2851161" y="6858000"/>
                </a:lnTo>
                <a:lnTo>
                  <a:pt x="2851161" y="0"/>
                </a:lnTo>
                <a:close/>
              </a:path>
            </a:pathLst>
          </a:custGeom>
          <a:solidFill>
            <a:srgbClr val="3E7818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10898124" y="0"/>
            <a:ext cx="1290955" cy="6858000"/>
          </a:xfrm>
          <a:custGeom>
            <a:avLst/>
            <a:gdLst/>
            <a:ahLst/>
            <a:cxnLst/>
            <a:rect l="l" t="t" r="r" b="b"/>
            <a:pathLst>
              <a:path w="1290954" h="6858000">
                <a:moveTo>
                  <a:pt x="1290828" y="0"/>
                </a:moveTo>
                <a:lnTo>
                  <a:pt x="1018959" y="0"/>
                </a:lnTo>
                <a:lnTo>
                  <a:pt x="0" y="6858000"/>
                </a:lnTo>
                <a:lnTo>
                  <a:pt x="1290828" y="6858000"/>
                </a:lnTo>
                <a:lnTo>
                  <a:pt x="1290828" y="0"/>
                </a:lnTo>
                <a:close/>
              </a:path>
            </a:pathLst>
          </a:custGeom>
          <a:solidFill>
            <a:srgbClr val="C0E374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10940749" y="0"/>
            <a:ext cx="1248410" cy="6858000"/>
          </a:xfrm>
          <a:custGeom>
            <a:avLst/>
            <a:gdLst/>
            <a:ahLst/>
            <a:cxnLst/>
            <a:rect l="l" t="t" r="r" b="b"/>
            <a:pathLst>
              <a:path w="1248409" h="6858000">
                <a:moveTo>
                  <a:pt x="1248203" y="0"/>
                </a:moveTo>
                <a:lnTo>
                  <a:pt x="0" y="0"/>
                </a:lnTo>
                <a:lnTo>
                  <a:pt x="1107741" y="6858000"/>
                </a:lnTo>
                <a:lnTo>
                  <a:pt x="1248203" y="6858000"/>
                </a:lnTo>
                <a:lnTo>
                  <a:pt x="1248203" y="0"/>
                </a:lnTo>
                <a:close/>
              </a:path>
            </a:pathLst>
          </a:custGeom>
          <a:solidFill>
            <a:srgbClr val="90C225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10372344" y="3590544"/>
            <a:ext cx="1816735" cy="3267710"/>
          </a:xfrm>
          <a:custGeom>
            <a:avLst/>
            <a:gdLst/>
            <a:ahLst/>
            <a:cxnLst/>
            <a:rect l="l" t="t" r="r" b="b"/>
            <a:pathLst>
              <a:path w="1816734" h="3267709">
                <a:moveTo>
                  <a:pt x="1816607" y="0"/>
                </a:moveTo>
                <a:lnTo>
                  <a:pt x="0" y="3267455"/>
                </a:lnTo>
                <a:lnTo>
                  <a:pt x="1816607" y="3267455"/>
                </a:lnTo>
                <a:lnTo>
                  <a:pt x="1816607" y="0"/>
                </a:lnTo>
                <a:close/>
              </a:path>
            </a:pathLst>
          </a:custGeom>
          <a:solidFill>
            <a:srgbClr val="90C225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0" y="4012691"/>
            <a:ext cx="448309" cy="2845435"/>
          </a:xfrm>
          <a:custGeom>
            <a:avLst/>
            <a:gdLst/>
            <a:ahLst/>
            <a:cxnLst/>
            <a:rect l="l" t="t" r="r" b="b"/>
            <a:pathLst>
              <a:path w="448309" h="2845434">
                <a:moveTo>
                  <a:pt x="0" y="0"/>
                </a:moveTo>
                <a:lnTo>
                  <a:pt x="0" y="2845307"/>
                </a:lnTo>
                <a:lnTo>
                  <a:pt x="448056" y="2845307"/>
                </a:lnTo>
                <a:lnTo>
                  <a:pt x="0" y="0"/>
                </a:lnTo>
                <a:close/>
              </a:path>
            </a:pathLst>
          </a:custGeom>
          <a:solidFill>
            <a:srgbClr val="90C225">
              <a:alpha val="8509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9371076" y="0"/>
            <a:ext cx="1219200" cy="6858000"/>
          </a:xfrm>
          <a:custGeom>
            <a:avLst/>
            <a:gdLst/>
            <a:ahLst/>
            <a:cxnLst/>
            <a:rect l="l" t="t" r="r" b="b"/>
            <a:pathLst>
              <a:path w="1219200" h="6858000">
                <a:moveTo>
                  <a:pt x="0" y="0"/>
                </a:moveTo>
                <a:lnTo>
                  <a:pt x="1219200" y="6857999"/>
                </a:lnTo>
              </a:path>
            </a:pathLst>
          </a:custGeom>
          <a:ln w="9525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7424928" y="3681984"/>
            <a:ext cx="4763770" cy="3176905"/>
          </a:xfrm>
          <a:custGeom>
            <a:avLst/>
            <a:gdLst/>
            <a:ahLst/>
            <a:cxnLst/>
            <a:rect l="l" t="t" r="r" b="b"/>
            <a:pathLst>
              <a:path w="4763770" h="3176904">
                <a:moveTo>
                  <a:pt x="4763516" y="0"/>
                </a:moveTo>
                <a:lnTo>
                  <a:pt x="0" y="3176586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9182100" y="0"/>
            <a:ext cx="3007360" cy="6858000"/>
          </a:xfrm>
          <a:custGeom>
            <a:avLst/>
            <a:gdLst/>
            <a:ahLst/>
            <a:cxnLst/>
            <a:rect l="l" t="t" r="r" b="b"/>
            <a:pathLst>
              <a:path w="3007359" h="6858000">
                <a:moveTo>
                  <a:pt x="3006852" y="0"/>
                </a:moveTo>
                <a:lnTo>
                  <a:pt x="2042484" y="0"/>
                </a:lnTo>
                <a:lnTo>
                  <a:pt x="0" y="6858000"/>
                </a:lnTo>
                <a:lnTo>
                  <a:pt x="3006852" y="6858000"/>
                </a:lnTo>
                <a:lnTo>
                  <a:pt x="3006852" y="0"/>
                </a:lnTo>
                <a:close/>
              </a:path>
            </a:pathLst>
          </a:custGeom>
          <a:solidFill>
            <a:srgbClr val="90C225">
              <a:alpha val="3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9604335" y="0"/>
            <a:ext cx="2588260" cy="6858000"/>
          </a:xfrm>
          <a:custGeom>
            <a:avLst/>
            <a:gdLst/>
            <a:ahLst/>
            <a:cxnLst/>
            <a:rect l="l" t="t" r="r" b="b"/>
            <a:pathLst>
              <a:path w="2588259" h="6858000">
                <a:moveTo>
                  <a:pt x="2587665" y="0"/>
                </a:moveTo>
                <a:lnTo>
                  <a:pt x="0" y="0"/>
                </a:lnTo>
                <a:lnTo>
                  <a:pt x="1208191" y="6857999"/>
                </a:lnTo>
                <a:lnTo>
                  <a:pt x="2587665" y="6857999"/>
                </a:lnTo>
                <a:lnTo>
                  <a:pt x="2587665" y="0"/>
                </a:lnTo>
                <a:close/>
              </a:path>
            </a:pathLst>
          </a:custGeom>
          <a:solidFill>
            <a:srgbClr val="90C225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8932164" y="3048000"/>
            <a:ext cx="3260090" cy="3810000"/>
          </a:xfrm>
          <a:custGeom>
            <a:avLst/>
            <a:gdLst/>
            <a:ahLst/>
            <a:cxnLst/>
            <a:rect l="l" t="t" r="r" b="b"/>
            <a:pathLst>
              <a:path w="3260090" h="3810000">
                <a:moveTo>
                  <a:pt x="3259835" y="0"/>
                </a:moveTo>
                <a:lnTo>
                  <a:pt x="0" y="3809999"/>
                </a:lnTo>
                <a:lnTo>
                  <a:pt x="3259835" y="3809999"/>
                </a:lnTo>
                <a:lnTo>
                  <a:pt x="3259835" y="0"/>
                </a:lnTo>
                <a:close/>
              </a:path>
            </a:pathLst>
          </a:custGeom>
          <a:solidFill>
            <a:srgbClr val="539F20">
              <a:alpha val="7215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9337790" y="0"/>
            <a:ext cx="2851785" cy="6858000"/>
          </a:xfrm>
          <a:custGeom>
            <a:avLst/>
            <a:gdLst/>
            <a:ahLst/>
            <a:cxnLst/>
            <a:rect l="l" t="t" r="r" b="b"/>
            <a:pathLst>
              <a:path w="2851784" h="6858000">
                <a:moveTo>
                  <a:pt x="2851161" y="0"/>
                </a:moveTo>
                <a:lnTo>
                  <a:pt x="0" y="0"/>
                </a:lnTo>
                <a:lnTo>
                  <a:pt x="2467621" y="6858000"/>
                </a:lnTo>
                <a:lnTo>
                  <a:pt x="2851161" y="6858000"/>
                </a:lnTo>
                <a:lnTo>
                  <a:pt x="2851161" y="0"/>
                </a:lnTo>
                <a:close/>
              </a:path>
            </a:pathLst>
          </a:custGeom>
          <a:solidFill>
            <a:srgbClr val="3E7818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10898124" y="0"/>
            <a:ext cx="1290955" cy="6858000"/>
          </a:xfrm>
          <a:custGeom>
            <a:avLst/>
            <a:gdLst/>
            <a:ahLst/>
            <a:cxnLst/>
            <a:rect l="l" t="t" r="r" b="b"/>
            <a:pathLst>
              <a:path w="1290954" h="6858000">
                <a:moveTo>
                  <a:pt x="1290828" y="0"/>
                </a:moveTo>
                <a:lnTo>
                  <a:pt x="1018959" y="0"/>
                </a:lnTo>
                <a:lnTo>
                  <a:pt x="0" y="6858000"/>
                </a:lnTo>
                <a:lnTo>
                  <a:pt x="1290828" y="6858000"/>
                </a:lnTo>
                <a:lnTo>
                  <a:pt x="1290828" y="0"/>
                </a:lnTo>
                <a:close/>
              </a:path>
            </a:pathLst>
          </a:custGeom>
          <a:solidFill>
            <a:srgbClr val="C0E374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10940749" y="0"/>
            <a:ext cx="1248410" cy="6858000"/>
          </a:xfrm>
          <a:custGeom>
            <a:avLst/>
            <a:gdLst/>
            <a:ahLst/>
            <a:cxnLst/>
            <a:rect l="l" t="t" r="r" b="b"/>
            <a:pathLst>
              <a:path w="1248409" h="6858000">
                <a:moveTo>
                  <a:pt x="1248203" y="0"/>
                </a:moveTo>
                <a:lnTo>
                  <a:pt x="0" y="0"/>
                </a:lnTo>
                <a:lnTo>
                  <a:pt x="1107741" y="6858000"/>
                </a:lnTo>
                <a:lnTo>
                  <a:pt x="1248203" y="6858000"/>
                </a:lnTo>
                <a:lnTo>
                  <a:pt x="1248203" y="0"/>
                </a:lnTo>
                <a:close/>
              </a:path>
            </a:pathLst>
          </a:custGeom>
          <a:solidFill>
            <a:srgbClr val="90C225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10372344" y="3590544"/>
            <a:ext cx="1816735" cy="3267710"/>
          </a:xfrm>
          <a:custGeom>
            <a:avLst/>
            <a:gdLst/>
            <a:ahLst/>
            <a:cxnLst/>
            <a:rect l="l" t="t" r="r" b="b"/>
            <a:pathLst>
              <a:path w="1816734" h="3267709">
                <a:moveTo>
                  <a:pt x="1816607" y="0"/>
                </a:moveTo>
                <a:lnTo>
                  <a:pt x="0" y="3267455"/>
                </a:lnTo>
                <a:lnTo>
                  <a:pt x="1816607" y="3267455"/>
                </a:lnTo>
                <a:lnTo>
                  <a:pt x="1816607" y="0"/>
                </a:lnTo>
                <a:close/>
              </a:path>
            </a:pathLst>
          </a:custGeom>
          <a:solidFill>
            <a:srgbClr val="90C225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0" y="0"/>
            <a:ext cx="843280" cy="5666740"/>
          </a:xfrm>
          <a:custGeom>
            <a:avLst/>
            <a:gdLst/>
            <a:ahLst/>
            <a:cxnLst/>
            <a:rect l="l" t="t" r="r" b="b"/>
            <a:pathLst>
              <a:path w="843280" h="5666740">
                <a:moveTo>
                  <a:pt x="842772" y="0"/>
                </a:moveTo>
                <a:lnTo>
                  <a:pt x="0" y="0"/>
                </a:lnTo>
                <a:lnTo>
                  <a:pt x="0" y="5666232"/>
                </a:lnTo>
                <a:lnTo>
                  <a:pt x="842772" y="0"/>
                </a:lnTo>
                <a:close/>
              </a:path>
            </a:pathLst>
          </a:custGeom>
          <a:solidFill>
            <a:srgbClr val="90C225">
              <a:alpha val="8509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10/13/2026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0898123" y="0"/>
            <a:ext cx="1290955" cy="6858000"/>
          </a:xfrm>
          <a:custGeom>
            <a:avLst/>
            <a:gdLst/>
            <a:ahLst/>
            <a:cxnLst/>
            <a:rect l="l" t="t" r="r" b="b"/>
            <a:pathLst>
              <a:path w="1290954" h="6858000">
                <a:moveTo>
                  <a:pt x="1290828" y="0"/>
                </a:moveTo>
                <a:lnTo>
                  <a:pt x="1018959" y="0"/>
                </a:lnTo>
                <a:lnTo>
                  <a:pt x="0" y="6858000"/>
                </a:lnTo>
                <a:lnTo>
                  <a:pt x="1290828" y="6858000"/>
                </a:lnTo>
                <a:lnTo>
                  <a:pt x="1290828" y="0"/>
                </a:lnTo>
                <a:close/>
              </a:path>
            </a:pathLst>
          </a:custGeom>
          <a:solidFill>
            <a:srgbClr val="C2DF87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0940748" y="0"/>
            <a:ext cx="1248410" cy="6858000"/>
          </a:xfrm>
          <a:custGeom>
            <a:avLst/>
            <a:gdLst/>
            <a:ahLst/>
            <a:cxnLst/>
            <a:rect l="l" t="t" r="r" b="b"/>
            <a:pathLst>
              <a:path w="1248409" h="6858000">
                <a:moveTo>
                  <a:pt x="1248203" y="0"/>
                </a:moveTo>
                <a:lnTo>
                  <a:pt x="0" y="0"/>
                </a:lnTo>
                <a:lnTo>
                  <a:pt x="1107741" y="6858000"/>
                </a:lnTo>
                <a:lnTo>
                  <a:pt x="1248203" y="6858000"/>
                </a:lnTo>
                <a:lnTo>
                  <a:pt x="1248203" y="0"/>
                </a:lnTo>
                <a:close/>
              </a:path>
            </a:pathLst>
          </a:custGeom>
          <a:solidFill>
            <a:srgbClr val="99CA38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0372343" y="3590544"/>
            <a:ext cx="1816735" cy="3267710"/>
          </a:xfrm>
          <a:custGeom>
            <a:avLst/>
            <a:gdLst/>
            <a:ahLst/>
            <a:cxnLst/>
            <a:rect l="l" t="t" r="r" b="b"/>
            <a:pathLst>
              <a:path w="1816734" h="3267709">
                <a:moveTo>
                  <a:pt x="1816607" y="0"/>
                </a:moveTo>
                <a:lnTo>
                  <a:pt x="0" y="3267455"/>
                </a:lnTo>
                <a:lnTo>
                  <a:pt x="1816607" y="3267455"/>
                </a:lnTo>
                <a:lnTo>
                  <a:pt x="1816607" y="0"/>
                </a:lnTo>
                <a:close/>
              </a:path>
            </a:pathLst>
          </a:custGeom>
          <a:solidFill>
            <a:srgbClr val="99CA38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0" y="4012691"/>
            <a:ext cx="448309" cy="2845435"/>
          </a:xfrm>
          <a:custGeom>
            <a:avLst/>
            <a:gdLst/>
            <a:ahLst/>
            <a:cxnLst/>
            <a:rect l="l" t="t" r="r" b="b"/>
            <a:pathLst>
              <a:path w="448309" h="2845434">
                <a:moveTo>
                  <a:pt x="0" y="0"/>
                </a:moveTo>
                <a:lnTo>
                  <a:pt x="0" y="2845307"/>
                </a:lnTo>
                <a:lnTo>
                  <a:pt x="448056" y="2845307"/>
                </a:lnTo>
                <a:lnTo>
                  <a:pt x="0" y="0"/>
                </a:lnTo>
                <a:close/>
              </a:path>
            </a:pathLst>
          </a:custGeom>
          <a:solidFill>
            <a:srgbClr val="99CA38">
              <a:alpha val="8509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56310" y="574294"/>
            <a:ext cx="6664325" cy="7264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90C225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21981" y="2222373"/>
            <a:ext cx="9633585" cy="41871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10/13/2026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8.png"/><Relationship Id="rId7" Type="http://schemas.openxmlformats.org/officeDocument/2006/relationships/image" Target="../media/image12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4012691"/>
            <a:ext cx="448309" cy="2845435"/>
          </a:xfrm>
          <a:custGeom>
            <a:avLst/>
            <a:gdLst/>
            <a:ahLst/>
            <a:cxnLst/>
            <a:rect l="l" t="t" r="r" b="b"/>
            <a:pathLst>
              <a:path w="448309" h="2845434">
                <a:moveTo>
                  <a:pt x="0" y="0"/>
                </a:moveTo>
                <a:lnTo>
                  <a:pt x="0" y="2845307"/>
                </a:lnTo>
                <a:lnTo>
                  <a:pt x="448056" y="2845307"/>
                </a:lnTo>
                <a:lnTo>
                  <a:pt x="0" y="0"/>
                </a:lnTo>
                <a:close/>
              </a:path>
            </a:pathLst>
          </a:custGeom>
          <a:solidFill>
            <a:srgbClr val="90C225">
              <a:alpha val="8509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" name="object 2"/>
          <p:cNvGrpSpPr/>
          <p:nvPr/>
        </p:nvGrpSpPr>
        <p:grpSpPr>
          <a:xfrm>
            <a:off x="7420165" y="-4762"/>
            <a:ext cx="4773295" cy="6868159"/>
            <a:chOff x="7420165" y="-4762"/>
            <a:chExt cx="4773295" cy="6868159"/>
          </a:xfrm>
        </p:grpSpPr>
        <p:sp>
          <p:nvSpPr>
            <p:cNvPr id="3" name="object 3"/>
            <p:cNvSpPr/>
            <p:nvPr/>
          </p:nvSpPr>
          <p:spPr>
            <a:xfrm>
              <a:off x="9371076" y="0"/>
              <a:ext cx="1219200" cy="6858000"/>
            </a:xfrm>
            <a:custGeom>
              <a:avLst/>
              <a:gdLst/>
              <a:ahLst/>
              <a:cxnLst/>
              <a:rect l="l" t="t" r="r" b="b"/>
              <a:pathLst>
                <a:path w="1219200" h="6858000">
                  <a:moveTo>
                    <a:pt x="0" y="0"/>
                  </a:moveTo>
                  <a:lnTo>
                    <a:pt x="1219200" y="6857999"/>
                  </a:lnTo>
                </a:path>
              </a:pathLst>
            </a:custGeom>
            <a:ln w="952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424928" y="3681984"/>
              <a:ext cx="4763770" cy="3176905"/>
            </a:xfrm>
            <a:custGeom>
              <a:avLst/>
              <a:gdLst/>
              <a:ahLst/>
              <a:cxnLst/>
              <a:rect l="l" t="t" r="r" b="b"/>
              <a:pathLst>
                <a:path w="4763770" h="3176904">
                  <a:moveTo>
                    <a:pt x="4763516" y="0"/>
                  </a:moveTo>
                  <a:lnTo>
                    <a:pt x="0" y="3176586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182100" y="0"/>
              <a:ext cx="3007360" cy="6858000"/>
            </a:xfrm>
            <a:custGeom>
              <a:avLst/>
              <a:gdLst/>
              <a:ahLst/>
              <a:cxnLst/>
              <a:rect l="l" t="t" r="r" b="b"/>
              <a:pathLst>
                <a:path w="3007359" h="6858000">
                  <a:moveTo>
                    <a:pt x="3006852" y="0"/>
                  </a:moveTo>
                  <a:lnTo>
                    <a:pt x="2042484" y="0"/>
                  </a:lnTo>
                  <a:lnTo>
                    <a:pt x="0" y="6858000"/>
                  </a:lnTo>
                  <a:lnTo>
                    <a:pt x="3006852" y="6858000"/>
                  </a:lnTo>
                  <a:lnTo>
                    <a:pt x="3006852" y="0"/>
                  </a:lnTo>
                  <a:close/>
                </a:path>
              </a:pathLst>
            </a:custGeom>
            <a:solidFill>
              <a:srgbClr val="90C225">
                <a:alpha val="3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604335" y="0"/>
              <a:ext cx="2588260" cy="6858000"/>
            </a:xfrm>
            <a:custGeom>
              <a:avLst/>
              <a:gdLst/>
              <a:ahLst/>
              <a:cxnLst/>
              <a:rect l="l" t="t" r="r" b="b"/>
              <a:pathLst>
                <a:path w="2588259" h="6858000">
                  <a:moveTo>
                    <a:pt x="2587665" y="0"/>
                  </a:moveTo>
                  <a:lnTo>
                    <a:pt x="0" y="0"/>
                  </a:lnTo>
                  <a:lnTo>
                    <a:pt x="1208191" y="6857999"/>
                  </a:lnTo>
                  <a:lnTo>
                    <a:pt x="2587665" y="6857999"/>
                  </a:lnTo>
                  <a:lnTo>
                    <a:pt x="2587665" y="0"/>
                  </a:lnTo>
                  <a:close/>
                </a:path>
              </a:pathLst>
            </a:custGeom>
            <a:solidFill>
              <a:srgbClr val="90C225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932164" y="3048000"/>
              <a:ext cx="3260090" cy="3810000"/>
            </a:xfrm>
            <a:custGeom>
              <a:avLst/>
              <a:gdLst/>
              <a:ahLst/>
              <a:cxnLst/>
              <a:rect l="l" t="t" r="r" b="b"/>
              <a:pathLst>
                <a:path w="3260090" h="3810000">
                  <a:moveTo>
                    <a:pt x="3259835" y="0"/>
                  </a:moveTo>
                  <a:lnTo>
                    <a:pt x="0" y="3809999"/>
                  </a:lnTo>
                  <a:lnTo>
                    <a:pt x="3259835" y="3809999"/>
                  </a:lnTo>
                  <a:lnTo>
                    <a:pt x="3259835" y="0"/>
                  </a:lnTo>
                  <a:close/>
                </a:path>
              </a:pathLst>
            </a:custGeom>
            <a:solidFill>
              <a:srgbClr val="539F20">
                <a:alpha val="7215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337790" y="0"/>
              <a:ext cx="2851785" cy="6858000"/>
            </a:xfrm>
            <a:custGeom>
              <a:avLst/>
              <a:gdLst/>
              <a:ahLst/>
              <a:cxnLst/>
              <a:rect l="l" t="t" r="r" b="b"/>
              <a:pathLst>
                <a:path w="2851784" h="6858000">
                  <a:moveTo>
                    <a:pt x="2851161" y="0"/>
                  </a:moveTo>
                  <a:lnTo>
                    <a:pt x="0" y="0"/>
                  </a:lnTo>
                  <a:lnTo>
                    <a:pt x="2467621" y="6858000"/>
                  </a:lnTo>
                  <a:lnTo>
                    <a:pt x="2851161" y="6858000"/>
                  </a:lnTo>
                  <a:lnTo>
                    <a:pt x="2851161" y="0"/>
                  </a:lnTo>
                  <a:close/>
                </a:path>
              </a:pathLst>
            </a:custGeom>
            <a:solidFill>
              <a:srgbClr val="3E7818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898124" y="0"/>
              <a:ext cx="1290955" cy="6858000"/>
            </a:xfrm>
            <a:custGeom>
              <a:avLst/>
              <a:gdLst/>
              <a:ahLst/>
              <a:cxnLst/>
              <a:rect l="l" t="t" r="r" b="b"/>
              <a:pathLst>
                <a:path w="1290954" h="6858000">
                  <a:moveTo>
                    <a:pt x="1290828" y="0"/>
                  </a:moveTo>
                  <a:lnTo>
                    <a:pt x="1018959" y="0"/>
                  </a:lnTo>
                  <a:lnTo>
                    <a:pt x="0" y="6858000"/>
                  </a:lnTo>
                  <a:lnTo>
                    <a:pt x="1290828" y="6858000"/>
                  </a:lnTo>
                  <a:lnTo>
                    <a:pt x="1290828" y="0"/>
                  </a:lnTo>
                  <a:close/>
                </a:path>
              </a:pathLst>
            </a:custGeom>
            <a:solidFill>
              <a:srgbClr val="C0E374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940749" y="0"/>
              <a:ext cx="1248410" cy="6858000"/>
            </a:xfrm>
            <a:custGeom>
              <a:avLst/>
              <a:gdLst/>
              <a:ahLst/>
              <a:cxnLst/>
              <a:rect l="l" t="t" r="r" b="b"/>
              <a:pathLst>
                <a:path w="1248409" h="6858000">
                  <a:moveTo>
                    <a:pt x="1248203" y="0"/>
                  </a:moveTo>
                  <a:lnTo>
                    <a:pt x="0" y="0"/>
                  </a:lnTo>
                  <a:lnTo>
                    <a:pt x="1107741" y="6858000"/>
                  </a:lnTo>
                  <a:lnTo>
                    <a:pt x="1248203" y="6858000"/>
                  </a:lnTo>
                  <a:lnTo>
                    <a:pt x="1248203" y="0"/>
                  </a:lnTo>
                  <a:close/>
                </a:path>
              </a:pathLst>
            </a:custGeom>
            <a:solidFill>
              <a:srgbClr val="90C225">
                <a:alpha val="6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372344" y="3590544"/>
              <a:ext cx="1816735" cy="3267710"/>
            </a:xfrm>
            <a:custGeom>
              <a:avLst/>
              <a:gdLst/>
              <a:ahLst/>
              <a:cxnLst/>
              <a:rect l="l" t="t" r="r" b="b"/>
              <a:pathLst>
                <a:path w="1816734" h="3267709">
                  <a:moveTo>
                    <a:pt x="1816607" y="0"/>
                  </a:moveTo>
                  <a:lnTo>
                    <a:pt x="0" y="3267455"/>
                  </a:lnTo>
                  <a:lnTo>
                    <a:pt x="1816607" y="3267455"/>
                  </a:lnTo>
                  <a:lnTo>
                    <a:pt x="1816607" y="0"/>
                  </a:lnTo>
                  <a:close/>
                </a:path>
              </a:pathLst>
            </a:custGeom>
            <a:solidFill>
              <a:srgbClr val="90C225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756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Obiettivi</a:t>
            </a:r>
            <a:r>
              <a:rPr spc="-45" dirty="0"/>
              <a:t> </a:t>
            </a:r>
            <a:r>
              <a:rPr dirty="0"/>
              <a:t>e</a:t>
            </a:r>
            <a:r>
              <a:rPr spc="-45" dirty="0"/>
              <a:t> </a:t>
            </a:r>
            <a:r>
              <a:rPr spc="-10" dirty="0"/>
              <a:t>vincoli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598728" y="1677365"/>
            <a:ext cx="8442325" cy="446278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 algn="just">
              <a:lnSpc>
                <a:spcPct val="100000"/>
              </a:lnSpc>
              <a:spcBef>
                <a:spcPts val="105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5600" algn="l"/>
              </a:tabLst>
            </a:pPr>
            <a:r>
              <a:rPr sz="2000" b="1" dirty="0">
                <a:solidFill>
                  <a:srgbClr val="404040"/>
                </a:solidFill>
                <a:latin typeface="Calibri"/>
                <a:cs typeface="Calibri"/>
              </a:rPr>
              <a:t>Obiettivi:</a:t>
            </a:r>
            <a:r>
              <a:rPr sz="2000" b="1" spc="275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Verificare,</a:t>
            </a:r>
            <a:r>
              <a:rPr sz="2000" spc="280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nell'ambito</a:t>
            </a:r>
            <a:r>
              <a:rPr sz="2000" spc="285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2000" spc="280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progetto</a:t>
            </a:r>
            <a:r>
              <a:rPr sz="2000" spc="280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avviato</a:t>
            </a:r>
            <a:r>
              <a:rPr sz="2000" spc="275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dall'HUB</a:t>
            </a:r>
            <a:r>
              <a:rPr sz="2000" spc="275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DELLA</a:t>
            </a:r>
            <a:endParaRPr sz="2000">
              <a:latin typeface="Calibri"/>
              <a:cs typeface="Calibri"/>
            </a:endParaRPr>
          </a:p>
          <a:p>
            <a:pPr marL="355600" marR="5715" algn="just">
              <a:lnSpc>
                <a:spcPct val="105000"/>
              </a:lnSpc>
              <a:spcBef>
                <a:spcPts val="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CONOSCENZA,</a:t>
            </a:r>
            <a:r>
              <a:rPr sz="2000" spc="215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la</a:t>
            </a:r>
            <a:r>
              <a:rPr sz="2000" spc="215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fattibilità</a:t>
            </a:r>
            <a:r>
              <a:rPr sz="2000" spc="225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della</a:t>
            </a:r>
            <a:r>
              <a:rPr sz="2000" spc="220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richiesta</a:t>
            </a:r>
            <a:r>
              <a:rPr sz="2000" spc="220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dell’ambito</a:t>
            </a:r>
            <a:r>
              <a:rPr sz="2000" spc="215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scolastico</a:t>
            </a:r>
            <a:r>
              <a:rPr sz="2000" spc="220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10</a:t>
            </a:r>
            <a:r>
              <a:rPr sz="2000" spc="215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di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introduzione</a:t>
            </a:r>
            <a:r>
              <a:rPr sz="2000" spc="7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della</a:t>
            </a:r>
            <a:r>
              <a:rPr sz="2000" spc="9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settimana</a:t>
            </a:r>
            <a:r>
              <a:rPr sz="2000" spc="9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corta</a:t>
            </a:r>
            <a:r>
              <a:rPr sz="2000" spc="7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con</a:t>
            </a:r>
            <a:r>
              <a:rPr sz="2000" spc="9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adeguamento</a:t>
            </a:r>
            <a:r>
              <a:rPr sz="2000" spc="9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2000" spc="9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sistema</a:t>
            </a:r>
            <a:r>
              <a:rPr sz="2000" spc="9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di</a:t>
            </a:r>
            <a:r>
              <a:rPr sz="2000" spc="8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trasporti scolastici.</a:t>
            </a:r>
            <a:endParaRPr sz="20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320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</a:tabLst>
            </a:pPr>
            <a:r>
              <a:rPr sz="2000" b="1" spc="-10" dirty="0">
                <a:solidFill>
                  <a:srgbClr val="404040"/>
                </a:solidFill>
                <a:latin typeface="Calibri"/>
                <a:cs typeface="Calibri"/>
              </a:rPr>
              <a:t>Vincoli</a:t>
            </a:r>
            <a:endParaRPr sz="2000">
              <a:latin typeface="Calibri"/>
              <a:cs typeface="Calibri"/>
            </a:endParaRPr>
          </a:p>
          <a:p>
            <a:pPr marL="755015" marR="5715" lvl="1" indent="-285750">
              <a:lnSpc>
                <a:spcPct val="105000"/>
              </a:lnSpc>
              <a:spcBef>
                <a:spcPts val="1200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756285" algn="l"/>
              </a:tabLst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Coinvolgimento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di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u="sng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tutte</a:t>
            </a:r>
            <a:r>
              <a:rPr sz="2000" u="sng" spc="-10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 </a:t>
            </a:r>
            <a:r>
              <a:rPr sz="2000" u="sng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le</a:t>
            </a:r>
            <a:r>
              <a:rPr sz="2000" u="sng" spc="-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 </a:t>
            </a:r>
            <a:r>
              <a:rPr sz="2000" u="sng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scuole</a:t>
            </a:r>
            <a:r>
              <a:rPr sz="2000" u="sng" spc="-10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 </a:t>
            </a:r>
            <a:r>
              <a:rPr sz="2000" u="sng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secondarie</a:t>
            </a:r>
            <a:r>
              <a:rPr sz="2000" u="sng" spc="-1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 </a:t>
            </a:r>
            <a:r>
              <a:rPr sz="2000" u="sng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di</a:t>
            </a:r>
            <a:r>
              <a:rPr sz="2000" u="sng" spc="-10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 </a:t>
            </a:r>
            <a:r>
              <a:rPr sz="2000" u="sng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secondo</a:t>
            </a:r>
            <a:r>
              <a:rPr sz="2000" u="sng" spc="-2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 </a:t>
            </a:r>
            <a:r>
              <a:rPr sz="2000" u="sng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grado</a:t>
            </a:r>
            <a:r>
              <a:rPr sz="2000" u="sng" spc="-1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 </a:t>
            </a:r>
            <a:r>
              <a:rPr sz="2000" u="sng" spc="-10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dell’ambito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 	</a:t>
            </a:r>
            <a:r>
              <a:rPr sz="2000" u="sng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10</a:t>
            </a:r>
            <a:r>
              <a:rPr sz="2000" spc="-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(licei,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istituti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tecnici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e</a:t>
            </a:r>
            <a:r>
              <a:rPr sz="20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professionali)</a:t>
            </a:r>
            <a:r>
              <a:rPr sz="20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nel</a:t>
            </a:r>
            <a:r>
              <a:rPr sz="20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progetto</a:t>
            </a:r>
            <a:r>
              <a:rPr sz="20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settimana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corta</a:t>
            </a:r>
            <a:endParaRPr sz="2000">
              <a:latin typeface="Calibri"/>
              <a:cs typeface="Calibri"/>
            </a:endParaRPr>
          </a:p>
          <a:p>
            <a:pPr marL="755015" marR="7620" lvl="1" indent="-285750">
              <a:lnSpc>
                <a:spcPct val="105000"/>
              </a:lnSpc>
              <a:spcBef>
                <a:spcPts val="1205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756285" algn="l"/>
              </a:tabLst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Mantenimento</a:t>
            </a:r>
            <a:r>
              <a:rPr sz="2000" spc="2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2000" spc="2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medesimo</a:t>
            </a:r>
            <a:r>
              <a:rPr sz="2000" spc="2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u="sng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numero</a:t>
            </a:r>
            <a:r>
              <a:rPr sz="2000" u="sng" spc="26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 </a:t>
            </a:r>
            <a:r>
              <a:rPr sz="2000" u="sng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di</a:t>
            </a:r>
            <a:r>
              <a:rPr sz="2000" u="sng" spc="235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 </a:t>
            </a:r>
            <a:r>
              <a:rPr sz="2000" u="sng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uscite</a:t>
            </a:r>
            <a:r>
              <a:rPr sz="2000" spc="2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attualmente</a:t>
            </a:r>
            <a:r>
              <a:rPr sz="2000" spc="2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servite</a:t>
            </a:r>
            <a:r>
              <a:rPr sz="2000" spc="2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dal 	TPL</a:t>
            </a:r>
            <a:endParaRPr sz="2000">
              <a:latin typeface="Calibri"/>
              <a:cs typeface="Calibri"/>
            </a:endParaRPr>
          </a:p>
          <a:p>
            <a:pPr marL="755015" marR="6350" lvl="1" indent="-285750" algn="just">
              <a:lnSpc>
                <a:spcPct val="105000"/>
              </a:lnSpc>
              <a:spcBef>
                <a:spcPts val="1200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756285" algn="l"/>
              </a:tabLst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Coordinamento</a:t>
            </a:r>
            <a:r>
              <a:rPr sz="2000" spc="10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tra</a:t>
            </a:r>
            <a:r>
              <a:rPr sz="2000" spc="10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le</a:t>
            </a:r>
            <a:r>
              <a:rPr sz="2000" spc="10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scuole</a:t>
            </a:r>
            <a:r>
              <a:rPr sz="2000" spc="114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secondarie</a:t>
            </a:r>
            <a:r>
              <a:rPr sz="2000" spc="10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di</a:t>
            </a:r>
            <a:r>
              <a:rPr sz="2000" spc="1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secondo</a:t>
            </a:r>
            <a:r>
              <a:rPr sz="2000" spc="9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grado</a:t>
            </a:r>
            <a:r>
              <a:rPr sz="2000" spc="10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dell’ambito</a:t>
            </a:r>
            <a:r>
              <a:rPr sz="2000" spc="1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10 	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per</a:t>
            </a:r>
            <a:r>
              <a:rPr sz="2000" spc="114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distribuire</a:t>
            </a:r>
            <a:r>
              <a:rPr sz="2000" spc="125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i</a:t>
            </a:r>
            <a:r>
              <a:rPr sz="2000" spc="114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flussi</a:t>
            </a:r>
            <a:r>
              <a:rPr sz="2000" spc="114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di</a:t>
            </a:r>
            <a:r>
              <a:rPr sz="2000" spc="120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studenti,</a:t>
            </a:r>
            <a:r>
              <a:rPr sz="2000" spc="120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u="sng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equilibrando</a:t>
            </a:r>
            <a:r>
              <a:rPr sz="2000" u="sng" spc="110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  </a:t>
            </a:r>
            <a:r>
              <a:rPr sz="2000" u="sng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i</a:t>
            </a:r>
            <a:r>
              <a:rPr sz="2000" u="sng" spc="114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  </a:t>
            </a:r>
            <a:r>
              <a:rPr sz="2000" u="sng" dirty="0">
                <a:solidFill>
                  <a:srgbClr val="404040"/>
                </a:solidFill>
                <a:uFill>
                  <a:solidFill>
                    <a:srgbClr val="404040"/>
                  </a:solidFill>
                </a:uFill>
                <a:latin typeface="Calibri"/>
                <a:cs typeface="Calibri"/>
              </a:rPr>
              <a:t>carichi</a:t>
            </a:r>
            <a:r>
              <a:rPr sz="2000" spc="120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2000" spc="114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TPL,</a:t>
            </a:r>
            <a:r>
              <a:rPr sz="2000" spc="114" dirty="0">
                <a:solidFill>
                  <a:srgbClr val="404040"/>
                </a:solidFill>
                <a:latin typeface="Calibri"/>
                <a:cs typeface="Calibri"/>
              </a:rPr>
              <a:t>  </a:t>
            </a:r>
            <a:r>
              <a:rPr sz="2000" spc="-50" dirty="0">
                <a:solidFill>
                  <a:srgbClr val="404040"/>
                </a:solidFill>
                <a:latin typeface="Calibri"/>
                <a:cs typeface="Calibri"/>
              </a:rPr>
              <a:t>e 	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programmare</a:t>
            </a:r>
            <a:r>
              <a:rPr sz="20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gli</a:t>
            </a:r>
            <a:r>
              <a:rPr sz="2000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orari</a:t>
            </a:r>
            <a:r>
              <a:rPr sz="2000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delle</a:t>
            </a:r>
            <a:r>
              <a:rPr sz="2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uscite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Metodo</a:t>
            </a:r>
          </a:p>
        </p:txBody>
      </p:sp>
      <p:grpSp>
        <p:nvGrpSpPr>
          <p:cNvPr id="2" name="object 2"/>
          <p:cNvGrpSpPr/>
          <p:nvPr/>
        </p:nvGrpSpPr>
        <p:grpSpPr>
          <a:xfrm>
            <a:off x="10372343" y="0"/>
            <a:ext cx="1816735" cy="6858000"/>
            <a:chOff x="10372343" y="0"/>
            <a:chExt cx="1816735" cy="6858000"/>
          </a:xfrm>
        </p:grpSpPr>
        <p:sp>
          <p:nvSpPr>
            <p:cNvPr id="3" name="object 3"/>
            <p:cNvSpPr/>
            <p:nvPr/>
          </p:nvSpPr>
          <p:spPr>
            <a:xfrm>
              <a:off x="10898123" y="0"/>
              <a:ext cx="1290955" cy="6858000"/>
            </a:xfrm>
            <a:custGeom>
              <a:avLst/>
              <a:gdLst/>
              <a:ahLst/>
              <a:cxnLst/>
              <a:rect l="l" t="t" r="r" b="b"/>
              <a:pathLst>
                <a:path w="1290954" h="6858000">
                  <a:moveTo>
                    <a:pt x="1290828" y="0"/>
                  </a:moveTo>
                  <a:lnTo>
                    <a:pt x="1018959" y="0"/>
                  </a:lnTo>
                  <a:lnTo>
                    <a:pt x="0" y="6858000"/>
                  </a:lnTo>
                  <a:lnTo>
                    <a:pt x="1290828" y="6858000"/>
                  </a:lnTo>
                  <a:lnTo>
                    <a:pt x="1290828" y="0"/>
                  </a:lnTo>
                  <a:close/>
                </a:path>
              </a:pathLst>
            </a:custGeom>
            <a:solidFill>
              <a:srgbClr val="C2DF87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0940748" y="0"/>
              <a:ext cx="1248410" cy="6858000"/>
            </a:xfrm>
            <a:custGeom>
              <a:avLst/>
              <a:gdLst/>
              <a:ahLst/>
              <a:cxnLst/>
              <a:rect l="l" t="t" r="r" b="b"/>
              <a:pathLst>
                <a:path w="1248409" h="6858000">
                  <a:moveTo>
                    <a:pt x="1248203" y="0"/>
                  </a:moveTo>
                  <a:lnTo>
                    <a:pt x="0" y="0"/>
                  </a:lnTo>
                  <a:lnTo>
                    <a:pt x="1107741" y="6858000"/>
                  </a:lnTo>
                  <a:lnTo>
                    <a:pt x="1248203" y="6858000"/>
                  </a:lnTo>
                  <a:lnTo>
                    <a:pt x="1248203" y="0"/>
                  </a:lnTo>
                  <a:close/>
                </a:path>
              </a:pathLst>
            </a:custGeom>
            <a:solidFill>
              <a:srgbClr val="99CA38">
                <a:alpha val="6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0372343" y="3590544"/>
              <a:ext cx="1816735" cy="3267710"/>
            </a:xfrm>
            <a:custGeom>
              <a:avLst/>
              <a:gdLst/>
              <a:ahLst/>
              <a:cxnLst/>
              <a:rect l="l" t="t" r="r" b="b"/>
              <a:pathLst>
                <a:path w="1816734" h="3267709">
                  <a:moveTo>
                    <a:pt x="1816607" y="0"/>
                  </a:moveTo>
                  <a:lnTo>
                    <a:pt x="0" y="3267455"/>
                  </a:lnTo>
                  <a:lnTo>
                    <a:pt x="1816607" y="3267455"/>
                  </a:lnTo>
                  <a:lnTo>
                    <a:pt x="1816607" y="0"/>
                  </a:lnTo>
                  <a:close/>
                </a:path>
              </a:pathLst>
            </a:custGeom>
            <a:solidFill>
              <a:srgbClr val="99CA38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0" y="1368552"/>
            <a:ext cx="10959465" cy="5489575"/>
            <a:chOff x="0" y="1368552"/>
            <a:chExt cx="10959465" cy="5489575"/>
          </a:xfrm>
        </p:grpSpPr>
        <p:sp>
          <p:nvSpPr>
            <p:cNvPr id="7" name="object 7"/>
            <p:cNvSpPr/>
            <p:nvPr/>
          </p:nvSpPr>
          <p:spPr>
            <a:xfrm>
              <a:off x="0" y="4012691"/>
              <a:ext cx="448309" cy="2845435"/>
            </a:xfrm>
            <a:custGeom>
              <a:avLst/>
              <a:gdLst/>
              <a:ahLst/>
              <a:cxnLst/>
              <a:rect l="l" t="t" r="r" b="b"/>
              <a:pathLst>
                <a:path w="448309" h="2845434">
                  <a:moveTo>
                    <a:pt x="0" y="0"/>
                  </a:moveTo>
                  <a:lnTo>
                    <a:pt x="0" y="2845307"/>
                  </a:lnTo>
                  <a:lnTo>
                    <a:pt x="448056" y="28453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CA38">
                <a:alpha val="85096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569964" y="3372612"/>
              <a:ext cx="80772" cy="128015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54508" y="1368552"/>
              <a:ext cx="10622280" cy="4210812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08876" y="3511296"/>
              <a:ext cx="1316735" cy="20421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742931" y="3500628"/>
              <a:ext cx="1216152" cy="187452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582923" y="3349752"/>
              <a:ext cx="1459991" cy="34137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95743" y="3358896"/>
              <a:ext cx="80770" cy="152400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058155" y="3358896"/>
              <a:ext cx="109727" cy="34137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396228" y="3349752"/>
              <a:ext cx="266700" cy="141732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4012691"/>
            <a:ext cx="448309" cy="2845435"/>
          </a:xfrm>
          <a:custGeom>
            <a:avLst/>
            <a:gdLst/>
            <a:ahLst/>
            <a:cxnLst/>
            <a:rect l="l" t="t" r="r" b="b"/>
            <a:pathLst>
              <a:path w="448309" h="2845434">
                <a:moveTo>
                  <a:pt x="0" y="0"/>
                </a:moveTo>
                <a:lnTo>
                  <a:pt x="0" y="2845307"/>
                </a:lnTo>
                <a:lnTo>
                  <a:pt x="448056" y="2845307"/>
                </a:lnTo>
                <a:lnTo>
                  <a:pt x="0" y="0"/>
                </a:lnTo>
                <a:close/>
              </a:path>
            </a:pathLst>
          </a:custGeom>
          <a:solidFill>
            <a:srgbClr val="90C225">
              <a:alpha val="8509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" name="object 2"/>
          <p:cNvGrpSpPr/>
          <p:nvPr/>
        </p:nvGrpSpPr>
        <p:grpSpPr>
          <a:xfrm>
            <a:off x="7420165" y="-4762"/>
            <a:ext cx="4773295" cy="6868159"/>
            <a:chOff x="7420165" y="-4762"/>
            <a:chExt cx="4773295" cy="6868159"/>
          </a:xfrm>
        </p:grpSpPr>
        <p:sp>
          <p:nvSpPr>
            <p:cNvPr id="3" name="object 3"/>
            <p:cNvSpPr/>
            <p:nvPr/>
          </p:nvSpPr>
          <p:spPr>
            <a:xfrm>
              <a:off x="9371076" y="0"/>
              <a:ext cx="1219200" cy="6858000"/>
            </a:xfrm>
            <a:custGeom>
              <a:avLst/>
              <a:gdLst/>
              <a:ahLst/>
              <a:cxnLst/>
              <a:rect l="l" t="t" r="r" b="b"/>
              <a:pathLst>
                <a:path w="1219200" h="6858000">
                  <a:moveTo>
                    <a:pt x="0" y="0"/>
                  </a:moveTo>
                  <a:lnTo>
                    <a:pt x="1219200" y="6857999"/>
                  </a:lnTo>
                </a:path>
              </a:pathLst>
            </a:custGeom>
            <a:ln w="952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424928" y="3681984"/>
              <a:ext cx="4763770" cy="3176905"/>
            </a:xfrm>
            <a:custGeom>
              <a:avLst/>
              <a:gdLst/>
              <a:ahLst/>
              <a:cxnLst/>
              <a:rect l="l" t="t" r="r" b="b"/>
              <a:pathLst>
                <a:path w="4763770" h="3176904">
                  <a:moveTo>
                    <a:pt x="4763516" y="0"/>
                  </a:moveTo>
                  <a:lnTo>
                    <a:pt x="0" y="3176586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182100" y="0"/>
              <a:ext cx="3007360" cy="6858000"/>
            </a:xfrm>
            <a:custGeom>
              <a:avLst/>
              <a:gdLst/>
              <a:ahLst/>
              <a:cxnLst/>
              <a:rect l="l" t="t" r="r" b="b"/>
              <a:pathLst>
                <a:path w="3007359" h="6858000">
                  <a:moveTo>
                    <a:pt x="3006852" y="0"/>
                  </a:moveTo>
                  <a:lnTo>
                    <a:pt x="2042484" y="0"/>
                  </a:lnTo>
                  <a:lnTo>
                    <a:pt x="0" y="6858000"/>
                  </a:lnTo>
                  <a:lnTo>
                    <a:pt x="3006852" y="6858000"/>
                  </a:lnTo>
                  <a:lnTo>
                    <a:pt x="3006852" y="0"/>
                  </a:lnTo>
                  <a:close/>
                </a:path>
              </a:pathLst>
            </a:custGeom>
            <a:solidFill>
              <a:srgbClr val="90C225">
                <a:alpha val="3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604335" y="0"/>
              <a:ext cx="2588260" cy="6858000"/>
            </a:xfrm>
            <a:custGeom>
              <a:avLst/>
              <a:gdLst/>
              <a:ahLst/>
              <a:cxnLst/>
              <a:rect l="l" t="t" r="r" b="b"/>
              <a:pathLst>
                <a:path w="2588259" h="6858000">
                  <a:moveTo>
                    <a:pt x="2587665" y="0"/>
                  </a:moveTo>
                  <a:lnTo>
                    <a:pt x="0" y="0"/>
                  </a:lnTo>
                  <a:lnTo>
                    <a:pt x="1208191" y="6857999"/>
                  </a:lnTo>
                  <a:lnTo>
                    <a:pt x="2587665" y="6857999"/>
                  </a:lnTo>
                  <a:lnTo>
                    <a:pt x="2587665" y="0"/>
                  </a:lnTo>
                  <a:close/>
                </a:path>
              </a:pathLst>
            </a:custGeom>
            <a:solidFill>
              <a:srgbClr val="90C225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932164" y="3048000"/>
              <a:ext cx="3260090" cy="3810000"/>
            </a:xfrm>
            <a:custGeom>
              <a:avLst/>
              <a:gdLst/>
              <a:ahLst/>
              <a:cxnLst/>
              <a:rect l="l" t="t" r="r" b="b"/>
              <a:pathLst>
                <a:path w="3260090" h="3810000">
                  <a:moveTo>
                    <a:pt x="3259835" y="0"/>
                  </a:moveTo>
                  <a:lnTo>
                    <a:pt x="0" y="3809999"/>
                  </a:lnTo>
                  <a:lnTo>
                    <a:pt x="3259835" y="3809999"/>
                  </a:lnTo>
                  <a:lnTo>
                    <a:pt x="3259835" y="0"/>
                  </a:lnTo>
                  <a:close/>
                </a:path>
              </a:pathLst>
            </a:custGeom>
            <a:solidFill>
              <a:srgbClr val="539F20">
                <a:alpha val="7215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337790" y="0"/>
              <a:ext cx="2851785" cy="6858000"/>
            </a:xfrm>
            <a:custGeom>
              <a:avLst/>
              <a:gdLst/>
              <a:ahLst/>
              <a:cxnLst/>
              <a:rect l="l" t="t" r="r" b="b"/>
              <a:pathLst>
                <a:path w="2851784" h="6858000">
                  <a:moveTo>
                    <a:pt x="2851161" y="0"/>
                  </a:moveTo>
                  <a:lnTo>
                    <a:pt x="0" y="0"/>
                  </a:lnTo>
                  <a:lnTo>
                    <a:pt x="2467621" y="6858000"/>
                  </a:lnTo>
                  <a:lnTo>
                    <a:pt x="2851161" y="6858000"/>
                  </a:lnTo>
                  <a:lnTo>
                    <a:pt x="2851161" y="0"/>
                  </a:lnTo>
                  <a:close/>
                </a:path>
              </a:pathLst>
            </a:custGeom>
            <a:solidFill>
              <a:srgbClr val="3E7818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898124" y="0"/>
              <a:ext cx="1290955" cy="6858000"/>
            </a:xfrm>
            <a:custGeom>
              <a:avLst/>
              <a:gdLst/>
              <a:ahLst/>
              <a:cxnLst/>
              <a:rect l="l" t="t" r="r" b="b"/>
              <a:pathLst>
                <a:path w="1290954" h="6858000">
                  <a:moveTo>
                    <a:pt x="1290828" y="0"/>
                  </a:moveTo>
                  <a:lnTo>
                    <a:pt x="1018959" y="0"/>
                  </a:lnTo>
                  <a:lnTo>
                    <a:pt x="0" y="6858000"/>
                  </a:lnTo>
                  <a:lnTo>
                    <a:pt x="1290828" y="6858000"/>
                  </a:lnTo>
                  <a:lnTo>
                    <a:pt x="1290828" y="0"/>
                  </a:lnTo>
                  <a:close/>
                </a:path>
              </a:pathLst>
            </a:custGeom>
            <a:solidFill>
              <a:srgbClr val="C0E374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940749" y="0"/>
              <a:ext cx="1248410" cy="6858000"/>
            </a:xfrm>
            <a:custGeom>
              <a:avLst/>
              <a:gdLst/>
              <a:ahLst/>
              <a:cxnLst/>
              <a:rect l="l" t="t" r="r" b="b"/>
              <a:pathLst>
                <a:path w="1248409" h="6858000">
                  <a:moveTo>
                    <a:pt x="1248203" y="0"/>
                  </a:moveTo>
                  <a:lnTo>
                    <a:pt x="0" y="0"/>
                  </a:lnTo>
                  <a:lnTo>
                    <a:pt x="1107741" y="6858000"/>
                  </a:lnTo>
                  <a:lnTo>
                    <a:pt x="1248203" y="6858000"/>
                  </a:lnTo>
                  <a:lnTo>
                    <a:pt x="1248203" y="0"/>
                  </a:lnTo>
                  <a:close/>
                </a:path>
              </a:pathLst>
            </a:custGeom>
            <a:solidFill>
              <a:srgbClr val="90C225">
                <a:alpha val="6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372344" y="3590544"/>
              <a:ext cx="1816735" cy="3267710"/>
            </a:xfrm>
            <a:custGeom>
              <a:avLst/>
              <a:gdLst/>
              <a:ahLst/>
              <a:cxnLst/>
              <a:rect l="l" t="t" r="r" b="b"/>
              <a:pathLst>
                <a:path w="1816734" h="3267709">
                  <a:moveTo>
                    <a:pt x="1816607" y="0"/>
                  </a:moveTo>
                  <a:lnTo>
                    <a:pt x="0" y="3267455"/>
                  </a:lnTo>
                  <a:lnTo>
                    <a:pt x="1816607" y="3267455"/>
                  </a:lnTo>
                  <a:lnTo>
                    <a:pt x="1816607" y="0"/>
                  </a:lnTo>
                  <a:close/>
                </a:path>
              </a:pathLst>
            </a:custGeom>
            <a:solidFill>
              <a:srgbClr val="90C225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756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Analisi</a:t>
            </a:r>
          </a:p>
        </p:txBody>
      </p:sp>
      <p:pic>
        <p:nvPicPr>
          <p:cNvPr id="16" name="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8156" y="1802892"/>
            <a:ext cx="3405599" cy="1514855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383023" y="0"/>
            <a:ext cx="4651248" cy="6716268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756310" y="3580841"/>
            <a:ext cx="3976370" cy="2000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dirty="0">
                <a:solidFill>
                  <a:srgbClr val="404040"/>
                </a:solidFill>
                <a:latin typeface="Calibri"/>
                <a:cs typeface="Calibri"/>
              </a:rPr>
              <a:t>Raccolta</a:t>
            </a:r>
            <a:r>
              <a:rPr sz="1600" b="1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404040"/>
                </a:solidFill>
                <a:latin typeface="Calibri"/>
                <a:cs typeface="Calibri"/>
              </a:rPr>
              <a:t>dati</a:t>
            </a:r>
            <a:r>
              <a:rPr sz="1600" b="1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404040"/>
                </a:solidFill>
                <a:latin typeface="Calibri"/>
                <a:cs typeface="Calibri"/>
              </a:rPr>
              <a:t>tramite</a:t>
            </a:r>
            <a:r>
              <a:rPr sz="1600" b="1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404040"/>
                </a:solidFill>
                <a:latin typeface="Calibri"/>
                <a:cs typeface="Calibri"/>
              </a:rPr>
              <a:t>questionario</a:t>
            </a:r>
            <a:r>
              <a:rPr sz="1600" b="1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404040"/>
                </a:solidFill>
                <a:latin typeface="Calibri"/>
                <a:cs typeface="Calibri"/>
              </a:rPr>
              <a:t>agli</a:t>
            </a:r>
            <a:r>
              <a:rPr sz="1600" b="1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404040"/>
                </a:solidFill>
                <a:latin typeface="Calibri"/>
                <a:cs typeface="Calibri"/>
              </a:rPr>
              <a:t>studenti</a:t>
            </a:r>
            <a:endParaRPr sz="16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495"/>
              </a:spcBef>
              <a:buClr>
                <a:srgbClr val="90C225"/>
              </a:buClr>
              <a:buSzPct val="78125"/>
              <a:buFont typeface="Wingdings 3"/>
              <a:buChar char=""/>
              <a:tabLst>
                <a:tab pos="354965" algn="l"/>
              </a:tabLst>
            </a:pP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Analisi</a:t>
            </a:r>
            <a:r>
              <a:rPr sz="16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delle</a:t>
            </a:r>
            <a:r>
              <a:rPr sz="16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abitudini</a:t>
            </a:r>
            <a:r>
              <a:rPr sz="16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di 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spostamento</a:t>
            </a:r>
            <a:endParaRPr sz="16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485"/>
              </a:spcBef>
              <a:buClr>
                <a:srgbClr val="90C225"/>
              </a:buClr>
              <a:buSzPct val="78125"/>
              <a:buFont typeface="Wingdings 3"/>
              <a:buChar char=""/>
              <a:tabLst>
                <a:tab pos="354965" algn="l"/>
              </a:tabLst>
            </a:pP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Identificazione</a:t>
            </a:r>
            <a:r>
              <a:rPr sz="16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linee</a:t>
            </a:r>
            <a:r>
              <a:rPr sz="16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utilizzate</a:t>
            </a:r>
            <a:endParaRPr sz="16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490"/>
              </a:spcBef>
              <a:buClr>
                <a:srgbClr val="90C225"/>
              </a:buClr>
              <a:buSzPct val="78125"/>
              <a:buFont typeface="Wingdings 3"/>
              <a:buChar char=""/>
              <a:tabLst>
                <a:tab pos="354965" algn="l"/>
              </a:tabLst>
            </a:pP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Numero</a:t>
            </a:r>
            <a:r>
              <a:rPr sz="16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di</a:t>
            </a:r>
            <a:r>
              <a:rPr sz="16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spc="-20" dirty="0">
                <a:solidFill>
                  <a:srgbClr val="404040"/>
                </a:solidFill>
                <a:latin typeface="Calibri"/>
                <a:cs typeface="Calibri"/>
              </a:rPr>
              <a:t>cambi</a:t>
            </a:r>
            <a:endParaRPr sz="16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490"/>
              </a:spcBef>
              <a:buClr>
                <a:srgbClr val="90C225"/>
              </a:buClr>
              <a:buSzPct val="78125"/>
              <a:buFont typeface="Wingdings 3"/>
              <a:buChar char=""/>
              <a:tabLst>
                <a:tab pos="354965" algn="l"/>
              </a:tabLst>
            </a:pP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Distribuzione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territoriale</a:t>
            </a:r>
            <a:r>
              <a:rPr sz="16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delle</a:t>
            </a:r>
            <a:r>
              <a:rPr sz="16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origini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420165" y="-4762"/>
            <a:ext cx="4773295" cy="6868159"/>
            <a:chOff x="7420165" y="-4762"/>
            <a:chExt cx="4773295" cy="6868159"/>
          </a:xfrm>
        </p:grpSpPr>
        <p:sp>
          <p:nvSpPr>
            <p:cNvPr id="3" name="object 3"/>
            <p:cNvSpPr/>
            <p:nvPr/>
          </p:nvSpPr>
          <p:spPr>
            <a:xfrm>
              <a:off x="9371076" y="0"/>
              <a:ext cx="1219200" cy="6858000"/>
            </a:xfrm>
            <a:custGeom>
              <a:avLst/>
              <a:gdLst/>
              <a:ahLst/>
              <a:cxnLst/>
              <a:rect l="l" t="t" r="r" b="b"/>
              <a:pathLst>
                <a:path w="1219200" h="6858000">
                  <a:moveTo>
                    <a:pt x="0" y="0"/>
                  </a:moveTo>
                  <a:lnTo>
                    <a:pt x="1219200" y="6857999"/>
                  </a:lnTo>
                </a:path>
              </a:pathLst>
            </a:custGeom>
            <a:ln w="952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424928" y="3681984"/>
              <a:ext cx="4763770" cy="3176905"/>
            </a:xfrm>
            <a:custGeom>
              <a:avLst/>
              <a:gdLst/>
              <a:ahLst/>
              <a:cxnLst/>
              <a:rect l="l" t="t" r="r" b="b"/>
              <a:pathLst>
                <a:path w="4763770" h="3176904">
                  <a:moveTo>
                    <a:pt x="4763516" y="0"/>
                  </a:moveTo>
                  <a:lnTo>
                    <a:pt x="0" y="3176586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182100" y="0"/>
              <a:ext cx="3007360" cy="6858000"/>
            </a:xfrm>
            <a:custGeom>
              <a:avLst/>
              <a:gdLst/>
              <a:ahLst/>
              <a:cxnLst/>
              <a:rect l="l" t="t" r="r" b="b"/>
              <a:pathLst>
                <a:path w="3007359" h="6858000">
                  <a:moveTo>
                    <a:pt x="3006852" y="0"/>
                  </a:moveTo>
                  <a:lnTo>
                    <a:pt x="2042484" y="0"/>
                  </a:lnTo>
                  <a:lnTo>
                    <a:pt x="0" y="6858000"/>
                  </a:lnTo>
                  <a:lnTo>
                    <a:pt x="3006852" y="6858000"/>
                  </a:lnTo>
                  <a:lnTo>
                    <a:pt x="3006852" y="0"/>
                  </a:lnTo>
                  <a:close/>
                </a:path>
              </a:pathLst>
            </a:custGeom>
            <a:solidFill>
              <a:srgbClr val="90C225">
                <a:alpha val="3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604335" y="0"/>
              <a:ext cx="2588260" cy="6858000"/>
            </a:xfrm>
            <a:custGeom>
              <a:avLst/>
              <a:gdLst/>
              <a:ahLst/>
              <a:cxnLst/>
              <a:rect l="l" t="t" r="r" b="b"/>
              <a:pathLst>
                <a:path w="2588259" h="6858000">
                  <a:moveTo>
                    <a:pt x="2587665" y="0"/>
                  </a:moveTo>
                  <a:lnTo>
                    <a:pt x="0" y="0"/>
                  </a:lnTo>
                  <a:lnTo>
                    <a:pt x="1208191" y="6857999"/>
                  </a:lnTo>
                  <a:lnTo>
                    <a:pt x="2587665" y="6857999"/>
                  </a:lnTo>
                  <a:lnTo>
                    <a:pt x="2587665" y="0"/>
                  </a:lnTo>
                  <a:close/>
                </a:path>
              </a:pathLst>
            </a:custGeom>
            <a:solidFill>
              <a:srgbClr val="90C225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932164" y="3048000"/>
              <a:ext cx="3260090" cy="3810000"/>
            </a:xfrm>
            <a:custGeom>
              <a:avLst/>
              <a:gdLst/>
              <a:ahLst/>
              <a:cxnLst/>
              <a:rect l="l" t="t" r="r" b="b"/>
              <a:pathLst>
                <a:path w="3260090" h="3810000">
                  <a:moveTo>
                    <a:pt x="3259835" y="0"/>
                  </a:moveTo>
                  <a:lnTo>
                    <a:pt x="0" y="3809999"/>
                  </a:lnTo>
                  <a:lnTo>
                    <a:pt x="3259835" y="3809999"/>
                  </a:lnTo>
                  <a:lnTo>
                    <a:pt x="3259835" y="0"/>
                  </a:lnTo>
                  <a:close/>
                </a:path>
              </a:pathLst>
            </a:custGeom>
            <a:solidFill>
              <a:srgbClr val="539F20">
                <a:alpha val="7215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337790" y="0"/>
              <a:ext cx="2851785" cy="6858000"/>
            </a:xfrm>
            <a:custGeom>
              <a:avLst/>
              <a:gdLst/>
              <a:ahLst/>
              <a:cxnLst/>
              <a:rect l="l" t="t" r="r" b="b"/>
              <a:pathLst>
                <a:path w="2851784" h="6858000">
                  <a:moveTo>
                    <a:pt x="2851161" y="0"/>
                  </a:moveTo>
                  <a:lnTo>
                    <a:pt x="0" y="0"/>
                  </a:lnTo>
                  <a:lnTo>
                    <a:pt x="2467621" y="6858000"/>
                  </a:lnTo>
                  <a:lnTo>
                    <a:pt x="2851161" y="6858000"/>
                  </a:lnTo>
                  <a:lnTo>
                    <a:pt x="2851161" y="0"/>
                  </a:lnTo>
                  <a:close/>
                </a:path>
              </a:pathLst>
            </a:custGeom>
            <a:solidFill>
              <a:srgbClr val="3E7818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898124" y="0"/>
              <a:ext cx="1290955" cy="6858000"/>
            </a:xfrm>
            <a:custGeom>
              <a:avLst/>
              <a:gdLst/>
              <a:ahLst/>
              <a:cxnLst/>
              <a:rect l="l" t="t" r="r" b="b"/>
              <a:pathLst>
                <a:path w="1290954" h="6858000">
                  <a:moveTo>
                    <a:pt x="1290828" y="0"/>
                  </a:moveTo>
                  <a:lnTo>
                    <a:pt x="1018959" y="0"/>
                  </a:lnTo>
                  <a:lnTo>
                    <a:pt x="0" y="6858000"/>
                  </a:lnTo>
                  <a:lnTo>
                    <a:pt x="1290828" y="6858000"/>
                  </a:lnTo>
                  <a:lnTo>
                    <a:pt x="1290828" y="0"/>
                  </a:lnTo>
                  <a:close/>
                </a:path>
              </a:pathLst>
            </a:custGeom>
            <a:solidFill>
              <a:srgbClr val="C0E374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940749" y="0"/>
              <a:ext cx="1248410" cy="6858000"/>
            </a:xfrm>
            <a:custGeom>
              <a:avLst/>
              <a:gdLst/>
              <a:ahLst/>
              <a:cxnLst/>
              <a:rect l="l" t="t" r="r" b="b"/>
              <a:pathLst>
                <a:path w="1248409" h="6858000">
                  <a:moveTo>
                    <a:pt x="1248203" y="0"/>
                  </a:moveTo>
                  <a:lnTo>
                    <a:pt x="0" y="0"/>
                  </a:lnTo>
                  <a:lnTo>
                    <a:pt x="1107741" y="6858000"/>
                  </a:lnTo>
                  <a:lnTo>
                    <a:pt x="1248203" y="6858000"/>
                  </a:lnTo>
                  <a:lnTo>
                    <a:pt x="1248203" y="0"/>
                  </a:lnTo>
                  <a:close/>
                </a:path>
              </a:pathLst>
            </a:custGeom>
            <a:solidFill>
              <a:srgbClr val="90C225">
                <a:alpha val="6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372344" y="3590544"/>
              <a:ext cx="1816735" cy="3267710"/>
            </a:xfrm>
            <a:custGeom>
              <a:avLst/>
              <a:gdLst/>
              <a:ahLst/>
              <a:cxnLst/>
              <a:rect l="l" t="t" r="r" b="b"/>
              <a:pathLst>
                <a:path w="1816734" h="3267709">
                  <a:moveTo>
                    <a:pt x="1816607" y="0"/>
                  </a:moveTo>
                  <a:lnTo>
                    <a:pt x="0" y="3267455"/>
                  </a:lnTo>
                  <a:lnTo>
                    <a:pt x="1816607" y="3267455"/>
                  </a:lnTo>
                  <a:lnTo>
                    <a:pt x="1816607" y="0"/>
                  </a:lnTo>
                  <a:close/>
                </a:path>
              </a:pathLst>
            </a:custGeom>
            <a:solidFill>
              <a:srgbClr val="90C225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756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Risultati</a:t>
            </a:r>
            <a:r>
              <a:rPr spc="-45" dirty="0"/>
              <a:t> </a:t>
            </a:r>
            <a:r>
              <a:rPr spc="-10" dirty="0"/>
              <a:t>(Esempio)</a:t>
            </a: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905883" y="842196"/>
            <a:ext cx="1888392" cy="2286440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014716" y="818388"/>
            <a:ext cx="1367027" cy="2225040"/>
          </a:xfrm>
          <a:prstGeom prst="rect">
            <a:avLst/>
          </a:prstGeom>
        </p:spPr>
      </p:pic>
      <p:sp>
        <p:nvSpPr>
          <p:cNvPr id="14" name="object 14"/>
          <p:cNvSpPr/>
          <p:nvPr/>
        </p:nvSpPr>
        <p:spPr>
          <a:xfrm>
            <a:off x="7284847" y="3901846"/>
            <a:ext cx="1575435" cy="359410"/>
          </a:xfrm>
          <a:custGeom>
            <a:avLst/>
            <a:gdLst/>
            <a:ahLst/>
            <a:cxnLst/>
            <a:rect l="l" t="t" r="r" b="b"/>
            <a:pathLst>
              <a:path w="1575434" h="359410">
                <a:moveTo>
                  <a:pt x="1575003" y="242023"/>
                </a:moveTo>
                <a:lnTo>
                  <a:pt x="1575003" y="242023"/>
                </a:lnTo>
                <a:lnTo>
                  <a:pt x="0" y="242023"/>
                </a:lnTo>
                <a:lnTo>
                  <a:pt x="0" y="359384"/>
                </a:lnTo>
                <a:lnTo>
                  <a:pt x="1575003" y="359384"/>
                </a:lnTo>
                <a:lnTo>
                  <a:pt x="1575003" y="242023"/>
                </a:lnTo>
                <a:close/>
              </a:path>
              <a:path w="1575434" h="359410">
                <a:moveTo>
                  <a:pt x="1575003" y="0"/>
                </a:moveTo>
                <a:lnTo>
                  <a:pt x="1575003" y="0"/>
                </a:lnTo>
                <a:lnTo>
                  <a:pt x="0" y="0"/>
                </a:lnTo>
                <a:lnTo>
                  <a:pt x="0" y="241909"/>
                </a:lnTo>
                <a:lnTo>
                  <a:pt x="1575003" y="241909"/>
                </a:lnTo>
                <a:lnTo>
                  <a:pt x="15750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7284847" y="4730737"/>
            <a:ext cx="1575435" cy="352425"/>
          </a:xfrm>
          <a:custGeom>
            <a:avLst/>
            <a:gdLst/>
            <a:ahLst/>
            <a:cxnLst/>
            <a:rect l="l" t="t" r="r" b="b"/>
            <a:pathLst>
              <a:path w="1575434" h="352425">
                <a:moveTo>
                  <a:pt x="1575003" y="0"/>
                </a:moveTo>
                <a:lnTo>
                  <a:pt x="1575003" y="0"/>
                </a:lnTo>
                <a:lnTo>
                  <a:pt x="0" y="0"/>
                </a:lnTo>
                <a:lnTo>
                  <a:pt x="0" y="117348"/>
                </a:lnTo>
                <a:lnTo>
                  <a:pt x="0" y="234696"/>
                </a:lnTo>
                <a:lnTo>
                  <a:pt x="0" y="352056"/>
                </a:lnTo>
                <a:lnTo>
                  <a:pt x="613537" y="352056"/>
                </a:lnTo>
                <a:lnTo>
                  <a:pt x="1227074" y="352056"/>
                </a:lnTo>
                <a:lnTo>
                  <a:pt x="1575003" y="352056"/>
                </a:lnTo>
                <a:lnTo>
                  <a:pt x="1575003" y="234708"/>
                </a:lnTo>
                <a:lnTo>
                  <a:pt x="1575003" y="117360"/>
                </a:lnTo>
                <a:lnTo>
                  <a:pt x="15750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284847" y="5200129"/>
            <a:ext cx="1575435" cy="836294"/>
          </a:xfrm>
          <a:custGeom>
            <a:avLst/>
            <a:gdLst/>
            <a:ahLst/>
            <a:cxnLst/>
            <a:rect l="l" t="t" r="r" b="b"/>
            <a:pathLst>
              <a:path w="1575434" h="836295">
                <a:moveTo>
                  <a:pt x="1575003" y="476694"/>
                </a:moveTo>
                <a:lnTo>
                  <a:pt x="1575003" y="476694"/>
                </a:lnTo>
                <a:lnTo>
                  <a:pt x="0" y="476694"/>
                </a:lnTo>
                <a:lnTo>
                  <a:pt x="0" y="594042"/>
                </a:lnTo>
                <a:lnTo>
                  <a:pt x="0" y="835952"/>
                </a:lnTo>
                <a:lnTo>
                  <a:pt x="613537" y="835952"/>
                </a:lnTo>
                <a:lnTo>
                  <a:pt x="1227074" y="835952"/>
                </a:lnTo>
                <a:lnTo>
                  <a:pt x="1575003" y="835952"/>
                </a:lnTo>
                <a:lnTo>
                  <a:pt x="1575003" y="594055"/>
                </a:lnTo>
                <a:lnTo>
                  <a:pt x="1575003" y="476694"/>
                </a:lnTo>
                <a:close/>
              </a:path>
              <a:path w="1575434" h="836295">
                <a:moveTo>
                  <a:pt x="1575003" y="117475"/>
                </a:moveTo>
                <a:lnTo>
                  <a:pt x="1575003" y="117475"/>
                </a:lnTo>
                <a:lnTo>
                  <a:pt x="0" y="117475"/>
                </a:lnTo>
                <a:lnTo>
                  <a:pt x="0" y="234772"/>
                </a:lnTo>
                <a:lnTo>
                  <a:pt x="0" y="476681"/>
                </a:lnTo>
                <a:lnTo>
                  <a:pt x="613537" y="476681"/>
                </a:lnTo>
                <a:lnTo>
                  <a:pt x="1227074" y="476681"/>
                </a:lnTo>
                <a:lnTo>
                  <a:pt x="1575003" y="476681"/>
                </a:lnTo>
                <a:lnTo>
                  <a:pt x="1575003" y="234835"/>
                </a:lnTo>
                <a:lnTo>
                  <a:pt x="1575003" y="117475"/>
                </a:lnTo>
                <a:close/>
              </a:path>
              <a:path w="1575434" h="836295">
                <a:moveTo>
                  <a:pt x="1575003" y="0"/>
                </a:moveTo>
                <a:lnTo>
                  <a:pt x="1575003" y="0"/>
                </a:lnTo>
                <a:lnTo>
                  <a:pt x="0" y="0"/>
                </a:lnTo>
                <a:lnTo>
                  <a:pt x="0" y="117360"/>
                </a:lnTo>
                <a:lnTo>
                  <a:pt x="1575003" y="117360"/>
                </a:lnTo>
                <a:lnTo>
                  <a:pt x="15750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284847" y="6622948"/>
            <a:ext cx="1575435" cy="117475"/>
          </a:xfrm>
          <a:custGeom>
            <a:avLst/>
            <a:gdLst/>
            <a:ahLst/>
            <a:cxnLst/>
            <a:rect l="l" t="t" r="r" b="b"/>
            <a:pathLst>
              <a:path w="1575434" h="117475">
                <a:moveTo>
                  <a:pt x="1575003" y="0"/>
                </a:moveTo>
                <a:lnTo>
                  <a:pt x="1575003" y="0"/>
                </a:lnTo>
                <a:lnTo>
                  <a:pt x="0" y="0"/>
                </a:lnTo>
                <a:lnTo>
                  <a:pt x="0" y="117373"/>
                </a:lnTo>
                <a:lnTo>
                  <a:pt x="1575003" y="117373"/>
                </a:lnTo>
                <a:lnTo>
                  <a:pt x="157500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8" name="object 18"/>
          <p:cNvGraphicFramePr>
            <a:graphicFrameLocks noGrp="1"/>
          </p:cNvGraphicFramePr>
          <p:nvPr/>
        </p:nvGraphicFramePr>
        <p:xfrm>
          <a:off x="5212334" y="3270250"/>
          <a:ext cx="3646170" cy="345439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953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99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34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619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25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48590">
                <a:tc>
                  <a:txBody>
                    <a:bodyPr/>
                    <a:lstStyle/>
                    <a:p>
                      <a:pPr marL="31750">
                        <a:lnSpc>
                          <a:spcPts val="1030"/>
                        </a:lnSpc>
                        <a:spcBef>
                          <a:spcPts val="40"/>
                        </a:spcBef>
                      </a:pPr>
                      <a:r>
                        <a:rPr sz="900" b="1" spc="-10" dirty="0">
                          <a:latin typeface="Trebuchet MS"/>
                          <a:cs typeface="Trebuchet MS"/>
                        </a:rPr>
                        <a:t>Origine</a:t>
                      </a:r>
                      <a:endParaRPr sz="900">
                        <a:latin typeface="Trebuchet MS"/>
                        <a:cs typeface="Trebuchet MS"/>
                      </a:endParaRPr>
                    </a:p>
                  </a:txBody>
                  <a:tcPr marL="0" marR="0" marT="5080" marB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4970">
                        <a:lnSpc>
                          <a:spcPts val="1030"/>
                        </a:lnSpc>
                        <a:spcBef>
                          <a:spcPts val="40"/>
                        </a:spcBef>
                      </a:pPr>
                      <a:r>
                        <a:rPr sz="900" b="1" dirty="0">
                          <a:latin typeface="Trebuchet MS"/>
                          <a:cs typeface="Trebuchet MS"/>
                        </a:rPr>
                        <a:t>Linea</a:t>
                      </a:r>
                      <a:r>
                        <a:rPr sz="9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900" b="1" spc="-60" dirty="0">
                          <a:latin typeface="Trebuchet MS"/>
                          <a:cs typeface="Trebuchet MS"/>
                        </a:rPr>
                        <a:t>1</a:t>
                      </a:r>
                      <a:endParaRPr sz="900">
                        <a:latin typeface="Trebuchet MS"/>
                        <a:cs typeface="Trebuchet MS"/>
                      </a:endParaRPr>
                    </a:p>
                  </a:txBody>
                  <a:tcPr marL="0" marR="0" marT="5080" marB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1030"/>
                        </a:lnSpc>
                        <a:spcBef>
                          <a:spcPts val="40"/>
                        </a:spcBef>
                      </a:pPr>
                      <a:r>
                        <a:rPr sz="900" b="1" dirty="0">
                          <a:latin typeface="Trebuchet MS"/>
                          <a:cs typeface="Trebuchet MS"/>
                        </a:rPr>
                        <a:t>Linea</a:t>
                      </a:r>
                      <a:r>
                        <a:rPr sz="9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900" b="1" spc="-60" dirty="0">
                          <a:latin typeface="Trebuchet MS"/>
                          <a:cs typeface="Trebuchet MS"/>
                        </a:rPr>
                        <a:t>2</a:t>
                      </a:r>
                      <a:endParaRPr sz="900">
                        <a:latin typeface="Trebuchet MS"/>
                        <a:cs typeface="Trebuchet MS"/>
                      </a:endParaRPr>
                    </a:p>
                  </a:txBody>
                  <a:tcPr marL="0" marR="0" marT="5080" marB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1030"/>
                        </a:lnSpc>
                        <a:spcBef>
                          <a:spcPts val="40"/>
                        </a:spcBef>
                      </a:pPr>
                      <a:r>
                        <a:rPr sz="900" b="1" dirty="0">
                          <a:latin typeface="Trebuchet MS"/>
                          <a:cs typeface="Trebuchet MS"/>
                        </a:rPr>
                        <a:t>Linea</a:t>
                      </a:r>
                      <a:r>
                        <a:rPr sz="900" b="1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900" b="1" spc="-60" dirty="0">
                          <a:latin typeface="Trebuchet MS"/>
                          <a:cs typeface="Trebuchet MS"/>
                        </a:rPr>
                        <a:t>3</a:t>
                      </a:r>
                      <a:endParaRPr sz="900">
                        <a:latin typeface="Trebuchet MS"/>
                        <a:cs typeface="Trebuchet MS"/>
                      </a:endParaRPr>
                    </a:p>
                  </a:txBody>
                  <a:tcPr marL="0" marR="0" marT="5080" marB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79375" algn="ctr">
                        <a:lnSpc>
                          <a:spcPts val="1030"/>
                        </a:lnSpc>
                        <a:spcBef>
                          <a:spcPts val="40"/>
                        </a:spcBef>
                      </a:pPr>
                      <a:r>
                        <a:rPr sz="900" b="1" spc="-25" dirty="0">
                          <a:latin typeface="Trebuchet MS"/>
                          <a:cs typeface="Trebuchet MS"/>
                        </a:rPr>
                        <a:t>N.</a:t>
                      </a:r>
                      <a:endParaRPr sz="900">
                        <a:latin typeface="Trebuchet MS"/>
                        <a:cs typeface="Trebuchet MS"/>
                      </a:endParaRPr>
                    </a:p>
                  </a:txBody>
                  <a:tcPr marL="0" marR="0" marT="5080" marB="0"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839">
                <a:tc>
                  <a:txBody>
                    <a:bodyPr/>
                    <a:lstStyle/>
                    <a:p>
                      <a:pPr marL="31750">
                        <a:lnSpc>
                          <a:spcPts val="795"/>
                        </a:lnSpc>
                        <a:spcBef>
                          <a:spcPts val="25"/>
                        </a:spcBef>
                      </a:pPr>
                      <a:r>
                        <a:rPr sz="700" b="1" spc="-10" dirty="0">
                          <a:latin typeface="Trebuchet MS"/>
                          <a:cs typeface="Trebuchet MS"/>
                        </a:rPr>
                        <a:t>BORGOSATOLLO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000000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94970">
                        <a:lnSpc>
                          <a:spcPts val="795"/>
                        </a:lnSpc>
                        <a:spcBef>
                          <a:spcPts val="25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LS031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000000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795"/>
                        </a:lnSpc>
                        <a:spcBef>
                          <a:spcPts val="25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000000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795"/>
                        </a:lnSpc>
                        <a:spcBef>
                          <a:spcPts val="25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000000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ts val="795"/>
                        </a:lnSpc>
                        <a:spcBef>
                          <a:spcPts val="25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1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>
                    <a:lnT w="12700">
                      <a:solidFill>
                        <a:srgbClr val="000000"/>
                      </a:solidFill>
                      <a:prstDash val="solid"/>
                    </a:lnT>
                    <a:solidFill>
                      <a:srgbClr val="000000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1300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700" b="1" spc="-10" dirty="0">
                          <a:latin typeface="Trebuchet MS"/>
                          <a:cs typeface="Trebuchet MS"/>
                        </a:rPr>
                        <a:t>BRESCIA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L="39497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LS033</a:t>
                      </a:r>
                      <a:r>
                        <a:rPr sz="700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700" spc="-10" dirty="0">
                          <a:latin typeface="Trebuchet MS"/>
                          <a:cs typeface="Trebuchet MS"/>
                        </a:rPr>
                        <a:t>(LS33)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LS019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1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6839">
                <a:tc>
                  <a:txBody>
                    <a:bodyPr/>
                    <a:lstStyle/>
                    <a:p>
                      <a:pPr marL="31750">
                        <a:lnSpc>
                          <a:spcPts val="795"/>
                        </a:lnSpc>
                        <a:spcBef>
                          <a:spcPts val="25"/>
                        </a:spcBef>
                      </a:pPr>
                      <a:r>
                        <a:rPr sz="700" b="1" spc="-10" dirty="0">
                          <a:latin typeface="Trebuchet MS"/>
                          <a:cs typeface="Trebuchet MS"/>
                        </a:rPr>
                        <a:t>CALCINATO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>
                    <a:solidFill>
                      <a:srgbClr val="000000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94970">
                        <a:lnSpc>
                          <a:spcPts val="795"/>
                        </a:lnSpc>
                        <a:spcBef>
                          <a:spcPts val="25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LS019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>
                    <a:solidFill>
                      <a:srgbClr val="000000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795"/>
                        </a:lnSpc>
                        <a:spcBef>
                          <a:spcPts val="25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>
                    <a:solidFill>
                      <a:srgbClr val="000000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795"/>
                        </a:lnSpc>
                        <a:spcBef>
                          <a:spcPts val="25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>
                    <a:solidFill>
                      <a:srgbClr val="000000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ts val="795"/>
                        </a:lnSpc>
                        <a:spcBef>
                          <a:spcPts val="25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1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>
                    <a:solidFill>
                      <a:srgbClr val="000000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161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9497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LS034</a:t>
                      </a:r>
                      <a:r>
                        <a:rPr sz="700" spc="-2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700" spc="-10" dirty="0">
                          <a:latin typeface="Trebuchet MS"/>
                          <a:cs typeface="Trebuchet MS"/>
                        </a:rPr>
                        <a:t>(LS34)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LS019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2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71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795"/>
                        </a:lnSpc>
                        <a:spcBef>
                          <a:spcPts val="50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LS033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63500" marB="0"/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795"/>
                        </a:lnSpc>
                        <a:spcBef>
                          <a:spcPts val="50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LS019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63500" marB="0"/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ts val="795"/>
                        </a:lnSpc>
                        <a:spcBef>
                          <a:spcPts val="500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1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6350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9380">
                <a:tc>
                  <a:txBody>
                    <a:bodyPr/>
                    <a:lstStyle/>
                    <a:p>
                      <a:pPr marL="31750">
                        <a:lnSpc>
                          <a:spcPts val="815"/>
                        </a:lnSpc>
                        <a:spcBef>
                          <a:spcPts val="30"/>
                        </a:spcBef>
                      </a:pPr>
                      <a:r>
                        <a:rPr sz="700" b="1" spc="-10" dirty="0">
                          <a:latin typeface="Trebuchet MS"/>
                          <a:cs typeface="Trebuchet MS"/>
                        </a:rPr>
                        <a:t>CALVISANO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394970">
                        <a:lnSpc>
                          <a:spcPts val="815"/>
                        </a:lnSpc>
                        <a:spcBef>
                          <a:spcPts val="3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LS017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815"/>
                        </a:lnSpc>
                        <a:spcBef>
                          <a:spcPts val="3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815"/>
                        </a:lnSpc>
                        <a:spcBef>
                          <a:spcPts val="3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ts val="815"/>
                        </a:lnSpc>
                        <a:spcBef>
                          <a:spcPts val="30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1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solidFill>
                      <a:srgbClr val="BEBE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168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394970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LS019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3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68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394970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LS020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R="106045" algn="ctr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spc="-25" dirty="0">
                          <a:latin typeface="Trebuchet MS"/>
                          <a:cs typeface="Trebuchet MS"/>
                        </a:rPr>
                        <a:t>34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149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394970">
                        <a:lnSpc>
                          <a:spcPts val="795"/>
                        </a:lnSpc>
                        <a:spcBef>
                          <a:spcPts val="1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LS031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795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795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ts val="795"/>
                        </a:lnSpc>
                        <a:spcBef>
                          <a:spcPts val="10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7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19380">
                <a:tc>
                  <a:txBody>
                    <a:bodyPr/>
                    <a:lstStyle/>
                    <a:p>
                      <a:pPr marL="31750">
                        <a:lnSpc>
                          <a:spcPts val="815"/>
                        </a:lnSpc>
                        <a:spcBef>
                          <a:spcPts val="25"/>
                        </a:spcBef>
                      </a:pPr>
                      <a:r>
                        <a:rPr sz="700" b="1" spc="-10" dirty="0">
                          <a:latin typeface="Trebuchet MS"/>
                          <a:cs typeface="Trebuchet MS"/>
                        </a:rPr>
                        <a:t>CARPENEDOLO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L="394970">
                        <a:lnSpc>
                          <a:spcPts val="815"/>
                        </a:lnSpc>
                        <a:spcBef>
                          <a:spcPts val="25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LS019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815"/>
                        </a:lnSpc>
                        <a:spcBef>
                          <a:spcPts val="25"/>
                        </a:spcBef>
                      </a:pPr>
                      <a:r>
                        <a:rPr sz="700" spc="-25" dirty="0">
                          <a:latin typeface="Trebuchet MS"/>
                          <a:cs typeface="Trebuchet MS"/>
                        </a:rPr>
                        <a:t>57B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815"/>
                        </a:lnSpc>
                        <a:spcBef>
                          <a:spcPts val="25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/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ts val="815"/>
                        </a:lnSpc>
                        <a:spcBef>
                          <a:spcPts val="25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1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175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168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LS033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/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1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149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94970">
                        <a:lnSpc>
                          <a:spcPts val="795"/>
                        </a:lnSpc>
                        <a:spcBef>
                          <a:spcPts val="1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LS033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/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795"/>
                        </a:lnSpc>
                        <a:spcBef>
                          <a:spcPts val="1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LS019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795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/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ts val="795"/>
                        </a:lnSpc>
                        <a:spcBef>
                          <a:spcPts val="10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4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16839">
                <a:tc>
                  <a:txBody>
                    <a:bodyPr/>
                    <a:lstStyle/>
                    <a:p>
                      <a:pPr marL="31750">
                        <a:lnSpc>
                          <a:spcPts val="795"/>
                        </a:lnSpc>
                        <a:spcBef>
                          <a:spcPts val="30"/>
                        </a:spcBef>
                      </a:pPr>
                      <a:r>
                        <a:rPr sz="700" b="1" spc="-10" dirty="0">
                          <a:latin typeface="Trebuchet MS"/>
                          <a:cs typeface="Trebuchet MS"/>
                        </a:rPr>
                        <a:t>CASALMORO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solidFill>
                      <a:srgbClr val="000000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94970">
                        <a:lnSpc>
                          <a:spcPts val="795"/>
                        </a:lnSpc>
                        <a:spcBef>
                          <a:spcPts val="3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LS020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solidFill>
                      <a:srgbClr val="000000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795"/>
                        </a:lnSpc>
                        <a:spcBef>
                          <a:spcPts val="3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solidFill>
                      <a:srgbClr val="000000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795"/>
                        </a:lnSpc>
                        <a:spcBef>
                          <a:spcPts val="3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solidFill>
                      <a:srgbClr val="000000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ts val="795"/>
                        </a:lnSpc>
                        <a:spcBef>
                          <a:spcPts val="30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1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solidFill>
                      <a:srgbClr val="000000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19380">
                <a:tc>
                  <a:txBody>
                    <a:bodyPr/>
                    <a:lstStyle/>
                    <a:p>
                      <a:pPr marL="31750">
                        <a:lnSpc>
                          <a:spcPts val="815"/>
                        </a:lnSpc>
                        <a:spcBef>
                          <a:spcPts val="30"/>
                        </a:spcBef>
                      </a:pPr>
                      <a:r>
                        <a:rPr sz="700" b="1" spc="-10" dirty="0">
                          <a:latin typeface="Trebuchet MS"/>
                          <a:cs typeface="Trebuchet MS"/>
                        </a:rPr>
                        <a:t>CASTENEDOLO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 marL="394970">
                        <a:lnSpc>
                          <a:spcPts val="815"/>
                        </a:lnSpc>
                        <a:spcBef>
                          <a:spcPts val="30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2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815"/>
                        </a:lnSpc>
                        <a:spcBef>
                          <a:spcPts val="3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LS019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815"/>
                        </a:lnSpc>
                        <a:spcBef>
                          <a:spcPts val="3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/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ts val="815"/>
                        </a:lnSpc>
                        <a:spcBef>
                          <a:spcPts val="30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5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168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810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810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/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ts val="810"/>
                        </a:lnSpc>
                        <a:spcBef>
                          <a:spcPts val="10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1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797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9497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LS019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/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LS033</a:t>
                      </a:r>
                      <a:r>
                        <a:rPr sz="700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700" spc="-10" dirty="0">
                          <a:latin typeface="Trebuchet MS"/>
                          <a:cs typeface="Trebuchet MS"/>
                        </a:rPr>
                        <a:t>(LS33)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/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2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/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1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790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94970">
                        <a:lnSpc>
                          <a:spcPts val="810"/>
                        </a:lnSpc>
                        <a:spcBef>
                          <a:spcPts val="50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LS031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63500" marB="0"/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810"/>
                        </a:lnSpc>
                        <a:spcBef>
                          <a:spcPts val="50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63500" marB="0"/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810"/>
                        </a:lnSpc>
                        <a:spcBef>
                          <a:spcPts val="50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63500" marB="0"/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ts val="810"/>
                        </a:lnSpc>
                        <a:spcBef>
                          <a:spcPts val="500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1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63500" marB="0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393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94970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LS033</a:t>
                      </a:r>
                      <a:r>
                        <a:rPr sz="700" spc="-2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700" spc="-10" dirty="0">
                          <a:latin typeface="Trebuchet MS"/>
                          <a:cs typeface="Trebuchet MS"/>
                        </a:rPr>
                        <a:t>(LS33)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/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LS019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/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1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19380">
                <a:tc>
                  <a:txBody>
                    <a:bodyPr/>
                    <a:lstStyle/>
                    <a:p>
                      <a:pPr marL="31750">
                        <a:lnSpc>
                          <a:spcPts val="815"/>
                        </a:lnSpc>
                        <a:spcBef>
                          <a:spcPts val="30"/>
                        </a:spcBef>
                      </a:pPr>
                      <a:r>
                        <a:rPr sz="700" b="1" spc="-10" dirty="0">
                          <a:latin typeface="Trebuchet MS"/>
                          <a:cs typeface="Trebuchet MS"/>
                        </a:rPr>
                        <a:t>FIESSE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394970">
                        <a:lnSpc>
                          <a:spcPts val="815"/>
                        </a:lnSpc>
                        <a:spcBef>
                          <a:spcPts val="3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LS017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815"/>
                        </a:lnSpc>
                        <a:spcBef>
                          <a:spcPts val="3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LS017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815"/>
                        </a:lnSpc>
                        <a:spcBef>
                          <a:spcPts val="3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ts val="815"/>
                        </a:lnSpc>
                        <a:spcBef>
                          <a:spcPts val="30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1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solidFill>
                      <a:srgbClr val="BEBE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174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LS019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1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168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394970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LS019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LS017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1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1683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ts val="815"/>
                        </a:lnSpc>
                        <a:spcBef>
                          <a:spcPts val="10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1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6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394970">
                        <a:lnSpc>
                          <a:spcPts val="790"/>
                        </a:lnSpc>
                        <a:spcBef>
                          <a:spcPts val="1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LS020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790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790"/>
                        </a:lnSpc>
                        <a:spcBef>
                          <a:spcPts val="1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ts val="790"/>
                        </a:lnSpc>
                        <a:spcBef>
                          <a:spcPts val="10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2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1270" marB="0">
                    <a:solidFill>
                      <a:srgbClr val="BEBEB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16839">
                <a:tc>
                  <a:txBody>
                    <a:bodyPr/>
                    <a:lstStyle/>
                    <a:p>
                      <a:pPr marL="31750">
                        <a:lnSpc>
                          <a:spcPts val="790"/>
                        </a:lnSpc>
                        <a:spcBef>
                          <a:spcPts val="30"/>
                        </a:spcBef>
                      </a:pPr>
                      <a:r>
                        <a:rPr sz="700" b="1" spc="-10" dirty="0">
                          <a:latin typeface="Trebuchet MS"/>
                          <a:cs typeface="Trebuchet MS"/>
                        </a:rPr>
                        <a:t>FLERO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94970">
                        <a:lnSpc>
                          <a:spcPts val="790"/>
                        </a:lnSpc>
                        <a:spcBef>
                          <a:spcPts val="30"/>
                        </a:spcBef>
                      </a:pPr>
                      <a:r>
                        <a:rPr sz="700" spc="-10" dirty="0">
                          <a:latin typeface="Trebuchet MS"/>
                          <a:cs typeface="Trebuchet MS"/>
                        </a:rPr>
                        <a:t>LS020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9055">
                        <a:lnSpc>
                          <a:spcPts val="790"/>
                        </a:lnSpc>
                        <a:spcBef>
                          <a:spcPts val="3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58419">
                        <a:lnSpc>
                          <a:spcPts val="790"/>
                        </a:lnSpc>
                        <a:spcBef>
                          <a:spcPts val="30"/>
                        </a:spcBef>
                      </a:pPr>
                      <a:r>
                        <a:rPr sz="700" dirty="0">
                          <a:latin typeface="Trebuchet MS"/>
                          <a:cs typeface="Trebuchet MS"/>
                        </a:rPr>
                        <a:t>-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R="151130" algn="ctr">
                        <a:lnSpc>
                          <a:spcPts val="790"/>
                        </a:lnSpc>
                        <a:spcBef>
                          <a:spcPts val="30"/>
                        </a:spcBef>
                      </a:pPr>
                      <a:r>
                        <a:rPr sz="700" spc="-50" dirty="0">
                          <a:latin typeface="Trebuchet MS"/>
                          <a:cs typeface="Trebuchet MS"/>
                        </a:rPr>
                        <a:t>1</a:t>
                      </a:r>
                      <a:endParaRPr sz="700">
                        <a:latin typeface="Trebuchet MS"/>
                        <a:cs typeface="Trebuchet MS"/>
                      </a:endParaRPr>
                    </a:p>
                  </a:txBody>
                  <a:tcPr marL="0" marR="0" marT="3810" marB="0"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</a:tbl>
          </a:graphicData>
        </a:graphic>
      </p:graphicFrame>
      <p:grpSp>
        <p:nvGrpSpPr>
          <p:cNvPr id="20" name="object 20"/>
          <p:cNvGrpSpPr/>
          <p:nvPr/>
        </p:nvGrpSpPr>
        <p:grpSpPr>
          <a:xfrm>
            <a:off x="0" y="1470660"/>
            <a:ext cx="5664835" cy="5387340"/>
            <a:chOff x="0" y="1470660"/>
            <a:chExt cx="5664835" cy="5387340"/>
          </a:xfrm>
        </p:grpSpPr>
        <p:sp>
          <p:nvSpPr>
            <p:cNvPr id="21" name="object 21"/>
            <p:cNvSpPr/>
            <p:nvPr/>
          </p:nvSpPr>
          <p:spPr>
            <a:xfrm>
              <a:off x="0" y="4012692"/>
              <a:ext cx="448309" cy="2845435"/>
            </a:xfrm>
            <a:custGeom>
              <a:avLst/>
              <a:gdLst/>
              <a:ahLst/>
              <a:cxnLst/>
              <a:rect l="l" t="t" r="r" b="b"/>
              <a:pathLst>
                <a:path w="448309" h="2845434">
                  <a:moveTo>
                    <a:pt x="0" y="0"/>
                  </a:moveTo>
                  <a:lnTo>
                    <a:pt x="0" y="2845307"/>
                  </a:lnTo>
                  <a:lnTo>
                    <a:pt x="448056" y="28453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5">
                <a:alpha val="85096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8995" y="2276856"/>
              <a:ext cx="2336292" cy="1799844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59735" y="3339083"/>
              <a:ext cx="2368295" cy="1798320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63295" y="5047487"/>
              <a:ext cx="2374392" cy="1799842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459735" y="1470660"/>
              <a:ext cx="3204972" cy="1005839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643884" y="2232660"/>
              <a:ext cx="502920" cy="295656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155947" y="2174748"/>
              <a:ext cx="1441703" cy="46482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1132330"/>
            <a:ext cx="12191999" cy="5725667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756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Risultati</a:t>
            </a:r>
          </a:p>
        </p:txBody>
      </p:sp>
      <p:grpSp>
        <p:nvGrpSpPr>
          <p:cNvPr id="4" name="object 4"/>
          <p:cNvGrpSpPr/>
          <p:nvPr/>
        </p:nvGrpSpPr>
        <p:grpSpPr>
          <a:xfrm>
            <a:off x="0" y="-4762"/>
            <a:ext cx="12193270" cy="6868159"/>
            <a:chOff x="0" y="-4762"/>
            <a:chExt cx="12193270" cy="6868159"/>
          </a:xfrm>
        </p:grpSpPr>
        <p:sp>
          <p:nvSpPr>
            <p:cNvPr id="5" name="object 5"/>
            <p:cNvSpPr/>
            <p:nvPr/>
          </p:nvSpPr>
          <p:spPr>
            <a:xfrm>
              <a:off x="9371076" y="0"/>
              <a:ext cx="1219200" cy="6858000"/>
            </a:xfrm>
            <a:custGeom>
              <a:avLst/>
              <a:gdLst/>
              <a:ahLst/>
              <a:cxnLst/>
              <a:rect l="l" t="t" r="r" b="b"/>
              <a:pathLst>
                <a:path w="1219200" h="6858000">
                  <a:moveTo>
                    <a:pt x="0" y="0"/>
                  </a:moveTo>
                  <a:lnTo>
                    <a:pt x="1219200" y="6857999"/>
                  </a:lnTo>
                </a:path>
              </a:pathLst>
            </a:custGeom>
            <a:ln w="952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7424928" y="3681984"/>
              <a:ext cx="4763770" cy="3176905"/>
            </a:xfrm>
            <a:custGeom>
              <a:avLst/>
              <a:gdLst/>
              <a:ahLst/>
              <a:cxnLst/>
              <a:rect l="l" t="t" r="r" b="b"/>
              <a:pathLst>
                <a:path w="4763770" h="3176904">
                  <a:moveTo>
                    <a:pt x="4763516" y="0"/>
                  </a:moveTo>
                  <a:lnTo>
                    <a:pt x="0" y="3176586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9182100" y="0"/>
              <a:ext cx="3007360" cy="6858000"/>
            </a:xfrm>
            <a:custGeom>
              <a:avLst/>
              <a:gdLst/>
              <a:ahLst/>
              <a:cxnLst/>
              <a:rect l="l" t="t" r="r" b="b"/>
              <a:pathLst>
                <a:path w="3007359" h="6858000">
                  <a:moveTo>
                    <a:pt x="3006852" y="0"/>
                  </a:moveTo>
                  <a:lnTo>
                    <a:pt x="2042484" y="0"/>
                  </a:lnTo>
                  <a:lnTo>
                    <a:pt x="0" y="6858000"/>
                  </a:lnTo>
                  <a:lnTo>
                    <a:pt x="3006852" y="6858000"/>
                  </a:lnTo>
                  <a:lnTo>
                    <a:pt x="3006852" y="0"/>
                  </a:lnTo>
                  <a:close/>
                </a:path>
              </a:pathLst>
            </a:custGeom>
            <a:solidFill>
              <a:srgbClr val="90C225">
                <a:alpha val="3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604334" y="0"/>
              <a:ext cx="2588260" cy="6858000"/>
            </a:xfrm>
            <a:custGeom>
              <a:avLst/>
              <a:gdLst/>
              <a:ahLst/>
              <a:cxnLst/>
              <a:rect l="l" t="t" r="r" b="b"/>
              <a:pathLst>
                <a:path w="2588259" h="6858000">
                  <a:moveTo>
                    <a:pt x="2587665" y="0"/>
                  </a:moveTo>
                  <a:lnTo>
                    <a:pt x="0" y="0"/>
                  </a:lnTo>
                  <a:lnTo>
                    <a:pt x="1208191" y="6857999"/>
                  </a:lnTo>
                  <a:lnTo>
                    <a:pt x="2587665" y="6857999"/>
                  </a:lnTo>
                  <a:lnTo>
                    <a:pt x="2587665" y="0"/>
                  </a:lnTo>
                  <a:close/>
                </a:path>
              </a:pathLst>
            </a:custGeom>
            <a:solidFill>
              <a:srgbClr val="90C225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8932164" y="3048000"/>
              <a:ext cx="3260090" cy="3810000"/>
            </a:xfrm>
            <a:custGeom>
              <a:avLst/>
              <a:gdLst/>
              <a:ahLst/>
              <a:cxnLst/>
              <a:rect l="l" t="t" r="r" b="b"/>
              <a:pathLst>
                <a:path w="3260090" h="3810000">
                  <a:moveTo>
                    <a:pt x="3259835" y="0"/>
                  </a:moveTo>
                  <a:lnTo>
                    <a:pt x="0" y="3809999"/>
                  </a:lnTo>
                  <a:lnTo>
                    <a:pt x="3259835" y="3809999"/>
                  </a:lnTo>
                  <a:lnTo>
                    <a:pt x="3259835" y="0"/>
                  </a:lnTo>
                  <a:close/>
                </a:path>
              </a:pathLst>
            </a:custGeom>
            <a:solidFill>
              <a:srgbClr val="539F20">
                <a:alpha val="7215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9337790" y="0"/>
              <a:ext cx="2851785" cy="6858000"/>
            </a:xfrm>
            <a:custGeom>
              <a:avLst/>
              <a:gdLst/>
              <a:ahLst/>
              <a:cxnLst/>
              <a:rect l="l" t="t" r="r" b="b"/>
              <a:pathLst>
                <a:path w="2851784" h="6858000">
                  <a:moveTo>
                    <a:pt x="2851161" y="0"/>
                  </a:moveTo>
                  <a:lnTo>
                    <a:pt x="0" y="0"/>
                  </a:lnTo>
                  <a:lnTo>
                    <a:pt x="2467621" y="6858000"/>
                  </a:lnTo>
                  <a:lnTo>
                    <a:pt x="2851161" y="6858000"/>
                  </a:lnTo>
                  <a:lnTo>
                    <a:pt x="2851161" y="0"/>
                  </a:lnTo>
                  <a:close/>
                </a:path>
              </a:pathLst>
            </a:custGeom>
            <a:solidFill>
              <a:srgbClr val="3E7818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898123" y="0"/>
              <a:ext cx="1290955" cy="6858000"/>
            </a:xfrm>
            <a:custGeom>
              <a:avLst/>
              <a:gdLst/>
              <a:ahLst/>
              <a:cxnLst/>
              <a:rect l="l" t="t" r="r" b="b"/>
              <a:pathLst>
                <a:path w="1290954" h="6858000">
                  <a:moveTo>
                    <a:pt x="1290828" y="0"/>
                  </a:moveTo>
                  <a:lnTo>
                    <a:pt x="1018959" y="0"/>
                  </a:lnTo>
                  <a:lnTo>
                    <a:pt x="0" y="6858000"/>
                  </a:lnTo>
                  <a:lnTo>
                    <a:pt x="1290828" y="6858000"/>
                  </a:lnTo>
                  <a:lnTo>
                    <a:pt x="1290828" y="0"/>
                  </a:lnTo>
                  <a:close/>
                </a:path>
              </a:pathLst>
            </a:custGeom>
            <a:solidFill>
              <a:srgbClr val="C0E374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0940749" y="0"/>
              <a:ext cx="1248410" cy="6858000"/>
            </a:xfrm>
            <a:custGeom>
              <a:avLst/>
              <a:gdLst/>
              <a:ahLst/>
              <a:cxnLst/>
              <a:rect l="l" t="t" r="r" b="b"/>
              <a:pathLst>
                <a:path w="1248409" h="6858000">
                  <a:moveTo>
                    <a:pt x="1248203" y="0"/>
                  </a:moveTo>
                  <a:lnTo>
                    <a:pt x="0" y="0"/>
                  </a:lnTo>
                  <a:lnTo>
                    <a:pt x="1107741" y="6858000"/>
                  </a:lnTo>
                  <a:lnTo>
                    <a:pt x="1248203" y="6858000"/>
                  </a:lnTo>
                  <a:lnTo>
                    <a:pt x="1248203" y="0"/>
                  </a:lnTo>
                  <a:close/>
                </a:path>
              </a:pathLst>
            </a:custGeom>
            <a:solidFill>
              <a:srgbClr val="90C225">
                <a:alpha val="6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0372343" y="3590544"/>
              <a:ext cx="1816735" cy="3267710"/>
            </a:xfrm>
            <a:custGeom>
              <a:avLst/>
              <a:gdLst/>
              <a:ahLst/>
              <a:cxnLst/>
              <a:rect l="l" t="t" r="r" b="b"/>
              <a:pathLst>
                <a:path w="1816734" h="3267709">
                  <a:moveTo>
                    <a:pt x="1816607" y="0"/>
                  </a:moveTo>
                  <a:lnTo>
                    <a:pt x="0" y="3267455"/>
                  </a:lnTo>
                  <a:lnTo>
                    <a:pt x="1816607" y="3267455"/>
                  </a:lnTo>
                  <a:lnTo>
                    <a:pt x="1816607" y="0"/>
                  </a:lnTo>
                  <a:close/>
                </a:path>
              </a:pathLst>
            </a:custGeom>
            <a:solidFill>
              <a:srgbClr val="90C225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0" y="4012691"/>
              <a:ext cx="448309" cy="2845435"/>
            </a:xfrm>
            <a:custGeom>
              <a:avLst/>
              <a:gdLst/>
              <a:ahLst/>
              <a:cxnLst/>
              <a:rect l="l" t="t" r="r" b="b"/>
              <a:pathLst>
                <a:path w="448309" h="2845434">
                  <a:moveTo>
                    <a:pt x="0" y="0"/>
                  </a:moveTo>
                  <a:lnTo>
                    <a:pt x="0" y="2845307"/>
                  </a:lnTo>
                  <a:lnTo>
                    <a:pt x="448056" y="28453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5">
                <a:alpha val="85096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420165" y="-4762"/>
            <a:ext cx="4773295" cy="6868159"/>
            <a:chOff x="7420165" y="-4762"/>
            <a:chExt cx="4773295" cy="6868159"/>
          </a:xfrm>
        </p:grpSpPr>
        <p:sp>
          <p:nvSpPr>
            <p:cNvPr id="3" name="object 3"/>
            <p:cNvSpPr/>
            <p:nvPr/>
          </p:nvSpPr>
          <p:spPr>
            <a:xfrm>
              <a:off x="9371076" y="0"/>
              <a:ext cx="1219200" cy="6858000"/>
            </a:xfrm>
            <a:custGeom>
              <a:avLst/>
              <a:gdLst/>
              <a:ahLst/>
              <a:cxnLst/>
              <a:rect l="l" t="t" r="r" b="b"/>
              <a:pathLst>
                <a:path w="1219200" h="6858000">
                  <a:moveTo>
                    <a:pt x="0" y="0"/>
                  </a:moveTo>
                  <a:lnTo>
                    <a:pt x="1219200" y="6857999"/>
                  </a:lnTo>
                </a:path>
              </a:pathLst>
            </a:custGeom>
            <a:ln w="952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424928" y="3681984"/>
              <a:ext cx="4763770" cy="3176905"/>
            </a:xfrm>
            <a:custGeom>
              <a:avLst/>
              <a:gdLst/>
              <a:ahLst/>
              <a:cxnLst/>
              <a:rect l="l" t="t" r="r" b="b"/>
              <a:pathLst>
                <a:path w="4763770" h="3176904">
                  <a:moveTo>
                    <a:pt x="4763516" y="0"/>
                  </a:moveTo>
                  <a:lnTo>
                    <a:pt x="0" y="3176586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182100" y="0"/>
              <a:ext cx="3007360" cy="6858000"/>
            </a:xfrm>
            <a:custGeom>
              <a:avLst/>
              <a:gdLst/>
              <a:ahLst/>
              <a:cxnLst/>
              <a:rect l="l" t="t" r="r" b="b"/>
              <a:pathLst>
                <a:path w="3007359" h="6858000">
                  <a:moveTo>
                    <a:pt x="3006852" y="0"/>
                  </a:moveTo>
                  <a:lnTo>
                    <a:pt x="2042484" y="0"/>
                  </a:lnTo>
                  <a:lnTo>
                    <a:pt x="0" y="6858000"/>
                  </a:lnTo>
                  <a:lnTo>
                    <a:pt x="3006852" y="6858000"/>
                  </a:lnTo>
                  <a:lnTo>
                    <a:pt x="3006852" y="0"/>
                  </a:lnTo>
                  <a:close/>
                </a:path>
              </a:pathLst>
            </a:custGeom>
            <a:solidFill>
              <a:srgbClr val="90C225">
                <a:alpha val="3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604335" y="0"/>
              <a:ext cx="2588260" cy="6858000"/>
            </a:xfrm>
            <a:custGeom>
              <a:avLst/>
              <a:gdLst/>
              <a:ahLst/>
              <a:cxnLst/>
              <a:rect l="l" t="t" r="r" b="b"/>
              <a:pathLst>
                <a:path w="2588259" h="6858000">
                  <a:moveTo>
                    <a:pt x="2587665" y="0"/>
                  </a:moveTo>
                  <a:lnTo>
                    <a:pt x="0" y="0"/>
                  </a:lnTo>
                  <a:lnTo>
                    <a:pt x="1208191" y="6857999"/>
                  </a:lnTo>
                  <a:lnTo>
                    <a:pt x="2587665" y="6857999"/>
                  </a:lnTo>
                  <a:lnTo>
                    <a:pt x="2587665" y="0"/>
                  </a:lnTo>
                  <a:close/>
                </a:path>
              </a:pathLst>
            </a:custGeom>
            <a:solidFill>
              <a:srgbClr val="90C225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932164" y="3048000"/>
              <a:ext cx="3260090" cy="3810000"/>
            </a:xfrm>
            <a:custGeom>
              <a:avLst/>
              <a:gdLst/>
              <a:ahLst/>
              <a:cxnLst/>
              <a:rect l="l" t="t" r="r" b="b"/>
              <a:pathLst>
                <a:path w="3260090" h="3810000">
                  <a:moveTo>
                    <a:pt x="3259835" y="0"/>
                  </a:moveTo>
                  <a:lnTo>
                    <a:pt x="0" y="3809999"/>
                  </a:lnTo>
                  <a:lnTo>
                    <a:pt x="3259835" y="3809999"/>
                  </a:lnTo>
                  <a:lnTo>
                    <a:pt x="3259835" y="0"/>
                  </a:lnTo>
                  <a:close/>
                </a:path>
              </a:pathLst>
            </a:custGeom>
            <a:solidFill>
              <a:srgbClr val="539F20">
                <a:alpha val="7215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337790" y="0"/>
              <a:ext cx="2851785" cy="6858000"/>
            </a:xfrm>
            <a:custGeom>
              <a:avLst/>
              <a:gdLst/>
              <a:ahLst/>
              <a:cxnLst/>
              <a:rect l="l" t="t" r="r" b="b"/>
              <a:pathLst>
                <a:path w="2851784" h="6858000">
                  <a:moveTo>
                    <a:pt x="2851161" y="0"/>
                  </a:moveTo>
                  <a:lnTo>
                    <a:pt x="0" y="0"/>
                  </a:lnTo>
                  <a:lnTo>
                    <a:pt x="2467621" y="6858000"/>
                  </a:lnTo>
                  <a:lnTo>
                    <a:pt x="2851161" y="6858000"/>
                  </a:lnTo>
                  <a:lnTo>
                    <a:pt x="2851161" y="0"/>
                  </a:lnTo>
                  <a:close/>
                </a:path>
              </a:pathLst>
            </a:custGeom>
            <a:solidFill>
              <a:srgbClr val="3E7818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898124" y="0"/>
              <a:ext cx="1290955" cy="6858000"/>
            </a:xfrm>
            <a:custGeom>
              <a:avLst/>
              <a:gdLst/>
              <a:ahLst/>
              <a:cxnLst/>
              <a:rect l="l" t="t" r="r" b="b"/>
              <a:pathLst>
                <a:path w="1290954" h="6858000">
                  <a:moveTo>
                    <a:pt x="1290828" y="0"/>
                  </a:moveTo>
                  <a:lnTo>
                    <a:pt x="1018959" y="0"/>
                  </a:lnTo>
                  <a:lnTo>
                    <a:pt x="0" y="6858000"/>
                  </a:lnTo>
                  <a:lnTo>
                    <a:pt x="1290828" y="6858000"/>
                  </a:lnTo>
                  <a:lnTo>
                    <a:pt x="1290828" y="0"/>
                  </a:lnTo>
                  <a:close/>
                </a:path>
              </a:pathLst>
            </a:custGeom>
            <a:solidFill>
              <a:srgbClr val="C0E374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940749" y="0"/>
              <a:ext cx="1248410" cy="6858000"/>
            </a:xfrm>
            <a:custGeom>
              <a:avLst/>
              <a:gdLst/>
              <a:ahLst/>
              <a:cxnLst/>
              <a:rect l="l" t="t" r="r" b="b"/>
              <a:pathLst>
                <a:path w="1248409" h="6858000">
                  <a:moveTo>
                    <a:pt x="1248203" y="0"/>
                  </a:moveTo>
                  <a:lnTo>
                    <a:pt x="0" y="0"/>
                  </a:lnTo>
                  <a:lnTo>
                    <a:pt x="1107741" y="6858000"/>
                  </a:lnTo>
                  <a:lnTo>
                    <a:pt x="1248203" y="6858000"/>
                  </a:lnTo>
                  <a:lnTo>
                    <a:pt x="1248203" y="0"/>
                  </a:lnTo>
                  <a:close/>
                </a:path>
              </a:pathLst>
            </a:custGeom>
            <a:solidFill>
              <a:srgbClr val="90C225">
                <a:alpha val="6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372344" y="3590544"/>
              <a:ext cx="1816735" cy="3267710"/>
            </a:xfrm>
            <a:custGeom>
              <a:avLst/>
              <a:gdLst/>
              <a:ahLst/>
              <a:cxnLst/>
              <a:rect l="l" t="t" r="r" b="b"/>
              <a:pathLst>
                <a:path w="1816734" h="3267709">
                  <a:moveTo>
                    <a:pt x="1816607" y="0"/>
                  </a:moveTo>
                  <a:lnTo>
                    <a:pt x="0" y="3267455"/>
                  </a:lnTo>
                  <a:lnTo>
                    <a:pt x="1816607" y="3267455"/>
                  </a:lnTo>
                  <a:lnTo>
                    <a:pt x="1816607" y="0"/>
                  </a:lnTo>
                  <a:close/>
                </a:path>
              </a:pathLst>
            </a:custGeom>
            <a:solidFill>
              <a:srgbClr val="90C225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756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Orario</a:t>
            </a:r>
            <a:r>
              <a:rPr spc="-195" dirty="0"/>
              <a:t> </a:t>
            </a:r>
            <a:r>
              <a:rPr spc="-10" dirty="0"/>
              <a:t>obiettivo</a:t>
            </a:r>
          </a:p>
        </p:txBody>
      </p:sp>
      <p:grpSp>
        <p:nvGrpSpPr>
          <p:cNvPr id="12" name="object 12"/>
          <p:cNvGrpSpPr/>
          <p:nvPr/>
        </p:nvGrpSpPr>
        <p:grpSpPr>
          <a:xfrm>
            <a:off x="0" y="2004060"/>
            <a:ext cx="9547860" cy="4853940"/>
            <a:chOff x="0" y="2004060"/>
            <a:chExt cx="9547860" cy="4853940"/>
          </a:xfrm>
        </p:grpSpPr>
        <p:sp>
          <p:nvSpPr>
            <p:cNvPr id="13" name="object 13"/>
            <p:cNvSpPr/>
            <p:nvPr/>
          </p:nvSpPr>
          <p:spPr>
            <a:xfrm>
              <a:off x="0" y="4012692"/>
              <a:ext cx="448309" cy="2845435"/>
            </a:xfrm>
            <a:custGeom>
              <a:avLst/>
              <a:gdLst/>
              <a:ahLst/>
              <a:cxnLst/>
              <a:rect l="l" t="t" r="r" b="b"/>
              <a:pathLst>
                <a:path w="448309" h="2845434">
                  <a:moveTo>
                    <a:pt x="0" y="0"/>
                  </a:moveTo>
                  <a:lnTo>
                    <a:pt x="0" y="2845307"/>
                  </a:lnTo>
                  <a:lnTo>
                    <a:pt x="448056" y="28453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5">
                <a:alpha val="85096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3859" y="2004060"/>
              <a:ext cx="9144000" cy="92811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03859" y="2863596"/>
              <a:ext cx="9144000" cy="2063495"/>
            </a:xfrm>
            <a:prstGeom prst="rect">
              <a:avLst/>
            </a:prstGeom>
          </p:spPr>
        </p:pic>
      </p:grpSp>
      <p:sp>
        <p:nvSpPr>
          <p:cNvPr id="36" name="object 36"/>
          <p:cNvSpPr txBox="1"/>
          <p:nvPr/>
        </p:nvSpPr>
        <p:spPr>
          <a:xfrm>
            <a:off x="786383" y="2601467"/>
            <a:ext cx="949960" cy="27178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17780" rIns="0" bIns="0" rtlCol="0">
            <a:spAutoFit/>
          </a:bodyPr>
          <a:lstStyle/>
          <a:p>
            <a:pPr marL="1270">
              <a:lnSpc>
                <a:spcPct val="100000"/>
              </a:lnSpc>
              <a:spcBef>
                <a:spcPts val="140"/>
              </a:spcBef>
            </a:pPr>
            <a:r>
              <a:rPr sz="1600" spc="-10" dirty="0">
                <a:latin typeface="Trebuchet MS"/>
                <a:cs typeface="Trebuchet MS"/>
              </a:rPr>
              <a:t>Ghedi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576828" y="2593848"/>
            <a:ext cx="693420" cy="2698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5715" rIns="0" bIns="0" rtlCol="0">
            <a:spAutoFit/>
          </a:bodyPr>
          <a:lstStyle/>
          <a:p>
            <a:pPr marL="71120">
              <a:lnSpc>
                <a:spcPts val="2080"/>
              </a:lnSpc>
              <a:spcBef>
                <a:spcPts val="45"/>
              </a:spcBef>
            </a:pPr>
            <a:r>
              <a:rPr sz="1800" spc="-10" dirty="0">
                <a:latin typeface="Trebuchet MS"/>
                <a:cs typeface="Trebuchet MS"/>
              </a:rPr>
              <a:t>12.35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695188" y="2601467"/>
            <a:ext cx="693420" cy="27178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6350" rIns="0" bIns="0" rtlCol="0">
            <a:spAutoFit/>
          </a:bodyPr>
          <a:lstStyle/>
          <a:p>
            <a:pPr marL="57150">
              <a:lnSpc>
                <a:spcPts val="2085"/>
              </a:lnSpc>
              <a:spcBef>
                <a:spcPts val="50"/>
              </a:spcBef>
            </a:pPr>
            <a:r>
              <a:rPr sz="1800" spc="-10" dirty="0">
                <a:latin typeface="Trebuchet MS"/>
                <a:cs typeface="Trebuchet MS"/>
              </a:rPr>
              <a:t>13.30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813547" y="2601467"/>
            <a:ext cx="693420" cy="27178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2110"/>
              </a:lnSpc>
            </a:pPr>
            <a:r>
              <a:rPr sz="1800" spc="-10" dirty="0">
                <a:latin typeface="Trebuchet MS"/>
                <a:cs typeface="Trebuchet MS"/>
              </a:rPr>
              <a:t>14.20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786383" y="3005327"/>
            <a:ext cx="949960" cy="2698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635">
              <a:lnSpc>
                <a:spcPts val="1889"/>
              </a:lnSpc>
            </a:pPr>
            <a:r>
              <a:rPr sz="1600" spc="-10" dirty="0">
                <a:latin typeface="Trebuchet MS"/>
                <a:cs typeface="Trebuchet MS"/>
              </a:rPr>
              <a:t>Orzinuovi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576828" y="3006851"/>
            <a:ext cx="693420" cy="2698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61594">
              <a:lnSpc>
                <a:spcPts val="1995"/>
              </a:lnSpc>
            </a:pPr>
            <a:r>
              <a:rPr sz="1800" spc="-10" dirty="0">
                <a:latin typeface="Trebuchet MS"/>
                <a:cs typeface="Trebuchet MS"/>
              </a:rPr>
              <a:t>12.55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695188" y="3014472"/>
            <a:ext cx="693420" cy="2698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36830">
              <a:lnSpc>
                <a:spcPts val="2000"/>
              </a:lnSpc>
            </a:pPr>
            <a:r>
              <a:rPr sz="1800" spc="-10" dirty="0">
                <a:latin typeface="Trebuchet MS"/>
                <a:cs typeface="Trebuchet MS"/>
              </a:rPr>
              <a:t>13.55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813547" y="3014472"/>
            <a:ext cx="693420" cy="2698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27940">
              <a:lnSpc>
                <a:spcPts val="1905"/>
              </a:lnSpc>
            </a:pPr>
            <a:r>
              <a:rPr sz="1800" spc="-10" dirty="0">
                <a:latin typeface="Trebuchet MS"/>
                <a:cs typeface="Trebuchet MS"/>
              </a:rPr>
              <a:t>14.45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757427" y="3407664"/>
            <a:ext cx="1117600" cy="269875"/>
          </a:xfrm>
          <a:custGeom>
            <a:avLst/>
            <a:gdLst/>
            <a:ahLst/>
            <a:cxnLst/>
            <a:rect l="l" t="t" r="r" b="b"/>
            <a:pathLst>
              <a:path w="1117600" h="269875">
                <a:moveTo>
                  <a:pt x="1117092" y="0"/>
                </a:moveTo>
                <a:lnTo>
                  <a:pt x="0" y="0"/>
                </a:lnTo>
                <a:lnTo>
                  <a:pt x="0" y="269748"/>
                </a:lnTo>
                <a:lnTo>
                  <a:pt x="1117092" y="269748"/>
                </a:lnTo>
                <a:lnTo>
                  <a:pt x="11170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774903" y="3379978"/>
            <a:ext cx="2072005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latin typeface="Trebuchet MS"/>
                <a:cs typeface="Trebuchet MS"/>
              </a:rPr>
              <a:t>Manerbio/Verolanuova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605784" y="3358896"/>
            <a:ext cx="693420" cy="2698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8890" rIns="0" bIns="0" rtlCol="0">
            <a:spAutoFit/>
          </a:bodyPr>
          <a:lstStyle/>
          <a:p>
            <a:pPr marL="32384">
              <a:lnSpc>
                <a:spcPts val="2050"/>
              </a:lnSpc>
              <a:spcBef>
                <a:spcPts val="70"/>
              </a:spcBef>
            </a:pPr>
            <a:r>
              <a:rPr sz="1800" spc="-10" dirty="0">
                <a:latin typeface="Trebuchet MS"/>
                <a:cs typeface="Trebuchet MS"/>
              </a:rPr>
              <a:t>12.50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724144" y="3366515"/>
            <a:ext cx="693420" cy="2698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9525" rIns="0" bIns="0" rtlCol="0">
            <a:spAutoFit/>
          </a:bodyPr>
          <a:lstStyle/>
          <a:p>
            <a:pPr marL="8255">
              <a:lnSpc>
                <a:spcPts val="2045"/>
              </a:lnSpc>
              <a:spcBef>
                <a:spcPts val="75"/>
              </a:spcBef>
            </a:pPr>
            <a:r>
              <a:rPr sz="1800" spc="-10" dirty="0">
                <a:latin typeface="Trebuchet MS"/>
                <a:cs typeface="Trebuchet MS"/>
              </a:rPr>
              <a:t>13.50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842504" y="3366515"/>
            <a:ext cx="693420" cy="2698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125"/>
              </a:lnSpc>
            </a:pPr>
            <a:r>
              <a:rPr sz="1800" spc="-10" dirty="0">
                <a:latin typeface="Trebuchet MS"/>
                <a:cs typeface="Trebuchet MS"/>
              </a:rPr>
              <a:t>14.40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58368" y="3770376"/>
            <a:ext cx="1117600" cy="2698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10160" rIns="0" bIns="0" rtlCol="0">
            <a:spAutoFit/>
          </a:bodyPr>
          <a:lstStyle/>
          <a:p>
            <a:pPr marL="128905">
              <a:lnSpc>
                <a:spcPct val="100000"/>
              </a:lnSpc>
              <a:spcBef>
                <a:spcPts val="80"/>
              </a:spcBef>
            </a:pPr>
            <a:r>
              <a:rPr sz="1600" spc="-20" dirty="0">
                <a:latin typeface="Trebuchet MS"/>
                <a:cs typeface="Trebuchet MS"/>
              </a:rPr>
              <a:t>Leno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3636264" y="3762755"/>
            <a:ext cx="693420" cy="2698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1905">
              <a:lnSpc>
                <a:spcPts val="2125"/>
              </a:lnSpc>
            </a:pPr>
            <a:r>
              <a:rPr sz="1800" spc="-10" dirty="0">
                <a:latin typeface="Trebuchet MS"/>
                <a:cs typeface="Trebuchet MS"/>
              </a:rPr>
              <a:t>12.50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719953" y="3756405"/>
            <a:ext cx="14541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0" dirty="0">
                <a:latin typeface="Trebuchet MS"/>
                <a:cs typeface="Trebuchet MS"/>
              </a:rPr>
              <a:t>1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754623" y="3770376"/>
            <a:ext cx="693420" cy="2698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97790">
              <a:lnSpc>
                <a:spcPts val="2125"/>
              </a:lnSpc>
            </a:pPr>
            <a:r>
              <a:rPr sz="1800" spc="-20" dirty="0">
                <a:latin typeface="Trebuchet MS"/>
                <a:cs typeface="Trebuchet MS"/>
              </a:rPr>
              <a:t>3.50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829168" y="3743401"/>
            <a:ext cx="14541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0" dirty="0">
                <a:latin typeface="Trebuchet MS"/>
                <a:cs typeface="Trebuchet MS"/>
              </a:rPr>
              <a:t>1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874507" y="3770376"/>
            <a:ext cx="693420" cy="2698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86995">
              <a:lnSpc>
                <a:spcPts val="2050"/>
              </a:lnSpc>
            </a:pPr>
            <a:r>
              <a:rPr sz="1800" spc="-20" dirty="0">
                <a:latin typeface="Trebuchet MS"/>
                <a:cs typeface="Trebuchet MS"/>
              </a:rPr>
              <a:t>4.30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740663" y="4163567"/>
            <a:ext cx="1263650" cy="2698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1905" rIns="0" bIns="0" rtlCol="0">
            <a:spAutoFit/>
          </a:bodyPr>
          <a:lstStyle/>
          <a:p>
            <a:pPr marL="46355">
              <a:lnSpc>
                <a:spcPct val="100000"/>
              </a:lnSpc>
              <a:spcBef>
                <a:spcPts val="15"/>
              </a:spcBef>
            </a:pPr>
            <a:r>
              <a:rPr sz="1600" spc="-10" dirty="0">
                <a:latin typeface="Trebuchet MS"/>
                <a:cs typeface="Trebuchet MS"/>
              </a:rPr>
              <a:t>Montichiari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598164" y="4152900"/>
            <a:ext cx="693420" cy="2698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1270" rIns="0" bIns="0" rtlCol="0">
            <a:spAutoFit/>
          </a:bodyPr>
          <a:lstStyle/>
          <a:p>
            <a:pPr marL="53975">
              <a:lnSpc>
                <a:spcPts val="2115"/>
              </a:lnSpc>
              <a:spcBef>
                <a:spcPts val="10"/>
              </a:spcBef>
            </a:pPr>
            <a:r>
              <a:rPr sz="1800" spc="-10" dirty="0">
                <a:latin typeface="Trebuchet MS"/>
                <a:cs typeface="Trebuchet MS"/>
              </a:rPr>
              <a:t>12.50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716523" y="4162044"/>
            <a:ext cx="693420" cy="2698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29845">
              <a:lnSpc>
                <a:spcPts val="2120"/>
              </a:lnSpc>
            </a:pPr>
            <a:r>
              <a:rPr sz="1800" spc="-10" dirty="0">
                <a:latin typeface="Trebuchet MS"/>
                <a:cs typeface="Trebuchet MS"/>
              </a:rPr>
              <a:t>13.50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7834883" y="4162044"/>
            <a:ext cx="693420" cy="2698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 marL="20320">
              <a:lnSpc>
                <a:spcPts val="2060"/>
              </a:lnSpc>
            </a:pPr>
            <a:r>
              <a:rPr sz="1800" spc="-10" dirty="0">
                <a:latin typeface="Trebuchet MS"/>
                <a:cs typeface="Trebuchet MS"/>
              </a:rPr>
              <a:t>14.40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696468" y="4552188"/>
            <a:ext cx="1371600" cy="27178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762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60"/>
              </a:spcBef>
            </a:pPr>
            <a:r>
              <a:rPr sz="1600" spc="-10" dirty="0">
                <a:latin typeface="Trebuchet MS"/>
                <a:cs typeface="Trebuchet MS"/>
              </a:rPr>
              <a:t>Remedello</a:t>
            </a:r>
            <a:endParaRPr sz="1600">
              <a:latin typeface="Trebuchet MS"/>
              <a:cs typeface="Trebuchet MS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754623" y="4544567"/>
            <a:ext cx="693420" cy="269875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085"/>
              </a:lnSpc>
            </a:pPr>
            <a:r>
              <a:rPr sz="1800" spc="-10" dirty="0">
                <a:latin typeface="Trebuchet MS"/>
                <a:cs typeface="Trebuchet MS"/>
              </a:rPr>
              <a:t>14.00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7874507" y="4552188"/>
            <a:ext cx="693420" cy="27178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000"/>
              </a:lnSpc>
            </a:pPr>
            <a:r>
              <a:rPr sz="1800" spc="-10" dirty="0">
                <a:latin typeface="Trebuchet MS"/>
                <a:cs typeface="Trebuchet MS"/>
              </a:rPr>
              <a:t>14.20</a:t>
            </a:r>
            <a:endParaRPr sz="18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99CA38"/>
                </a:solidFill>
              </a:rPr>
              <a:t>Orario</a:t>
            </a:r>
            <a:r>
              <a:rPr spc="-105" dirty="0">
                <a:solidFill>
                  <a:srgbClr val="99CA38"/>
                </a:solidFill>
              </a:rPr>
              <a:t> </a:t>
            </a:r>
            <a:r>
              <a:rPr dirty="0">
                <a:solidFill>
                  <a:srgbClr val="99CA38"/>
                </a:solidFill>
              </a:rPr>
              <a:t>di</a:t>
            </a:r>
            <a:r>
              <a:rPr spc="-100" dirty="0">
                <a:solidFill>
                  <a:srgbClr val="99CA38"/>
                </a:solidFill>
              </a:rPr>
              <a:t> </a:t>
            </a:r>
            <a:r>
              <a:rPr spc="-10" dirty="0">
                <a:solidFill>
                  <a:srgbClr val="99CA38"/>
                </a:solidFill>
              </a:rPr>
              <a:t>progetto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08710" y="1402461"/>
            <a:ext cx="9899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solidFill>
                  <a:srgbClr val="7E7E7E"/>
                </a:solidFill>
                <a:latin typeface="Trebuchet MS"/>
                <a:cs typeface="Trebuchet MS"/>
              </a:rPr>
              <a:t>Ghedi</a:t>
            </a:r>
            <a:endParaRPr sz="2800">
              <a:latin typeface="Trebuchet MS"/>
              <a:cs typeface="Trebuchet MS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60081" y="2222373"/>
          <a:ext cx="9546589" cy="40773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9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8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7340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926465" marR="147320" indent="-775970">
                        <a:lnSpc>
                          <a:spcPct val="100000"/>
                        </a:lnSpc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Luogo</a:t>
                      </a:r>
                      <a:r>
                        <a:rPr sz="10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dove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parte</a:t>
                      </a:r>
                      <a:r>
                        <a:rPr sz="10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il</a:t>
                      </a:r>
                      <a:r>
                        <a:rPr sz="10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servizio e</a:t>
                      </a:r>
                      <a:r>
                        <a:rPr sz="10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tratta svolta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1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linea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nuovi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orari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uscita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698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8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8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12:35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8699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8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13:30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8699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8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14:20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8699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4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0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orario</a:t>
                      </a:r>
                      <a:r>
                        <a:rPr sz="1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partenza/transito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736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6710">
                <a:tc>
                  <a:txBody>
                    <a:bodyPr/>
                    <a:lstStyle/>
                    <a:p>
                      <a:pPr marL="828675" marR="191770" indent="-631190">
                        <a:lnSpc>
                          <a:spcPct val="100000"/>
                        </a:lnSpc>
                        <a:spcBef>
                          <a:spcPts val="130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Ghedi</a:t>
                      </a:r>
                      <a:r>
                        <a:rPr sz="1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Leno,</a:t>
                      </a:r>
                      <a:r>
                        <a:rPr sz="10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Pavone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25" dirty="0">
                          <a:latin typeface="Calibri"/>
                          <a:cs typeface="Calibri"/>
                        </a:rPr>
                        <a:t>M.,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 Pralboino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165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30"/>
                        </a:spcBef>
                      </a:pPr>
                      <a:r>
                        <a:rPr sz="10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10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-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LS16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927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730"/>
                        </a:spcBef>
                      </a:pPr>
                      <a:r>
                        <a:rPr sz="1000" spc="-10" dirty="0">
                          <a:latin typeface="Calibri"/>
                          <a:cs typeface="Calibri"/>
                        </a:rPr>
                        <a:t>12:45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927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730"/>
                        </a:spcBef>
                      </a:pPr>
                      <a:r>
                        <a:rPr sz="1000" spc="-10" dirty="0">
                          <a:latin typeface="Calibri"/>
                          <a:cs typeface="Calibri"/>
                        </a:rPr>
                        <a:t>13:40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927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75" algn="ctr">
                        <a:lnSpc>
                          <a:spcPct val="100000"/>
                        </a:lnSpc>
                        <a:spcBef>
                          <a:spcPts val="730"/>
                        </a:spcBef>
                      </a:pPr>
                      <a:r>
                        <a:rPr sz="1000" spc="-10" dirty="0">
                          <a:latin typeface="Calibri"/>
                          <a:cs typeface="Calibri"/>
                        </a:rPr>
                        <a:t>14:30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927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00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30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sz="10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13:00,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LS16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13.10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1028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sz="10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13:55,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10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LS16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14:05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1028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sz="10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14:45,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10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LS16</a:t>
                      </a:r>
                      <a:r>
                        <a:rPr sz="10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14:50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1028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00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1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Ghedi</a:t>
                      </a:r>
                      <a:r>
                        <a:rPr sz="10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10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Leno,</a:t>
                      </a:r>
                      <a:r>
                        <a:rPr sz="10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Gottolengo,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Gambara,</a:t>
                      </a:r>
                      <a:r>
                        <a:rPr sz="10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Fiesse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1035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0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10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-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LS17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36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1000" spc="-10" dirty="0">
                          <a:latin typeface="Calibri"/>
                          <a:cs typeface="Calibri"/>
                        </a:rPr>
                        <a:t>12:45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36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1000" spc="-10" dirty="0">
                          <a:latin typeface="Calibri"/>
                          <a:cs typeface="Calibri"/>
                        </a:rPr>
                        <a:t>13:40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36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1000" spc="-10" dirty="0">
                          <a:latin typeface="Calibri"/>
                          <a:cs typeface="Calibri"/>
                        </a:rPr>
                        <a:t>14:30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36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00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36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337185" marR="245745" indent="-82550">
                        <a:lnSpc>
                          <a:spcPct val="100000"/>
                        </a:lnSpc>
                        <a:spcBef>
                          <a:spcPts val="815"/>
                        </a:spcBef>
                      </a:pPr>
                      <a:r>
                        <a:rPr sz="10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13:00,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LS17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13.10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1035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337185" marR="245745" indent="-82550">
                        <a:lnSpc>
                          <a:spcPct val="100000"/>
                        </a:lnSpc>
                        <a:spcBef>
                          <a:spcPts val="815"/>
                        </a:spcBef>
                      </a:pPr>
                      <a:r>
                        <a:rPr sz="10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13:55,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LS17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14:00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1035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337185" marR="245110" indent="-82550">
                        <a:lnSpc>
                          <a:spcPct val="100000"/>
                        </a:lnSpc>
                        <a:spcBef>
                          <a:spcPts val="815"/>
                        </a:spcBef>
                      </a:pPr>
                      <a:r>
                        <a:rPr sz="10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14:45,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LS17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14:50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1035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0065">
                <a:tc>
                  <a:txBody>
                    <a:bodyPr/>
                    <a:lstStyle/>
                    <a:p>
                      <a:pPr marL="499745" marR="213360" indent="-279400">
                        <a:lnSpc>
                          <a:spcPct val="100000"/>
                        </a:lnSpc>
                        <a:spcBef>
                          <a:spcPts val="81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Ghedi</a:t>
                      </a:r>
                      <a:r>
                        <a:rPr sz="1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10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Leno,</a:t>
                      </a:r>
                      <a:r>
                        <a:rPr sz="1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Manerbio,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Bassano,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Verolanuova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1035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spc="-20" dirty="0">
                          <a:latin typeface="Calibri"/>
                          <a:cs typeface="Calibri"/>
                        </a:rPr>
                        <a:t>LS19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36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1000" spc="-10" dirty="0">
                          <a:latin typeface="Calibri"/>
                          <a:cs typeface="Calibri"/>
                        </a:rPr>
                        <a:t>12:45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36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1000" spc="-10" dirty="0">
                          <a:latin typeface="Calibri"/>
                          <a:cs typeface="Calibri"/>
                        </a:rPr>
                        <a:t>13:40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36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1000" spc="-10" dirty="0">
                          <a:latin typeface="Calibri"/>
                          <a:cs typeface="Calibri"/>
                        </a:rPr>
                        <a:t>14:30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3365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934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1206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95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10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10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LS19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1206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18415" marR="9525" indent="-2540" algn="ctr">
                        <a:lnSpc>
                          <a:spcPct val="100000"/>
                        </a:lnSpc>
                        <a:spcBef>
                          <a:spcPts val="900"/>
                        </a:spcBef>
                      </a:pPr>
                      <a:r>
                        <a:rPr sz="10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riparte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14:00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transita</a:t>
                      </a:r>
                      <a:r>
                        <a:rPr sz="10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14:15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coincide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LS19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10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20" dirty="0">
                          <a:latin typeface="Calibri"/>
                          <a:cs typeface="Calibri"/>
                        </a:rPr>
                        <a:t>14:15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1143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337185" marR="245110" indent="-82550">
                        <a:lnSpc>
                          <a:spcPct val="100000"/>
                        </a:lnSpc>
                      </a:pPr>
                      <a:r>
                        <a:rPr sz="10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10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14:40,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10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10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spc="-10" dirty="0">
                          <a:latin typeface="Calibri"/>
                          <a:cs typeface="Calibri"/>
                        </a:rPr>
                        <a:t>14:40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44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99CA38"/>
                </a:solidFill>
              </a:rPr>
              <a:t>Orario</a:t>
            </a:r>
            <a:r>
              <a:rPr spc="-105" dirty="0">
                <a:solidFill>
                  <a:srgbClr val="99CA38"/>
                </a:solidFill>
              </a:rPr>
              <a:t> </a:t>
            </a:r>
            <a:r>
              <a:rPr dirty="0">
                <a:solidFill>
                  <a:srgbClr val="99CA38"/>
                </a:solidFill>
              </a:rPr>
              <a:t>di</a:t>
            </a:r>
            <a:r>
              <a:rPr spc="-100" dirty="0">
                <a:solidFill>
                  <a:srgbClr val="99CA38"/>
                </a:solidFill>
              </a:rPr>
              <a:t> </a:t>
            </a:r>
            <a:r>
              <a:rPr spc="-10" dirty="0">
                <a:solidFill>
                  <a:srgbClr val="99CA38"/>
                </a:solidFill>
              </a:rPr>
              <a:t>progetto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08710" y="1402461"/>
            <a:ext cx="9899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solidFill>
                  <a:srgbClr val="7E7E7E"/>
                </a:solidFill>
                <a:latin typeface="Trebuchet MS"/>
                <a:cs typeface="Trebuchet MS"/>
              </a:rPr>
              <a:t>Ghedi</a:t>
            </a:r>
            <a:endParaRPr sz="2800">
              <a:latin typeface="Trebuchet MS"/>
              <a:cs typeface="Trebuchet MS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60081" y="2222373"/>
          <a:ext cx="9546589" cy="40773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9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8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7340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1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926465" marR="147320" indent="-775970">
                        <a:lnSpc>
                          <a:spcPct val="100000"/>
                        </a:lnSpc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Luogo</a:t>
                      </a:r>
                      <a:r>
                        <a:rPr sz="10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dove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parte</a:t>
                      </a:r>
                      <a:r>
                        <a:rPr sz="10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il</a:t>
                      </a:r>
                      <a:r>
                        <a:rPr sz="10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servizio e</a:t>
                      </a:r>
                      <a:r>
                        <a:rPr sz="10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tratta svolta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1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linea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nuovi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orari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uscita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698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8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8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12:35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8699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8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13:30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8699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68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14:20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8699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432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80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orario</a:t>
                      </a:r>
                      <a:r>
                        <a:rPr sz="1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partenza/transito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7366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6710">
                <a:tc>
                  <a:txBody>
                    <a:bodyPr/>
                    <a:lstStyle/>
                    <a:p>
                      <a:pPr marL="248920" marR="198755" indent="-44450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Ghedi</a:t>
                      </a:r>
                      <a:r>
                        <a:rPr sz="9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Leno,</a:t>
                      </a:r>
                      <a:r>
                        <a:rPr sz="9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Manerbio,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San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Gervasio,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Cigole,</a:t>
                      </a:r>
                      <a:r>
                        <a:rPr sz="9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Alfianello</a:t>
                      </a:r>
                      <a:r>
                        <a:rPr sz="9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,</a:t>
                      </a:r>
                      <a:r>
                        <a:rPr sz="9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Seniga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317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003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12:45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003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13:40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003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14:30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0033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00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52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837565" marR="141605" indent="-688975">
                        <a:lnSpc>
                          <a:spcPct val="100000"/>
                        </a:lnSpc>
                        <a:spcBef>
                          <a:spcPts val="93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giunti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 -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hanno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corse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per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proseguire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181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78740" marR="69850" indent="-1905"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riparte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14:00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14:15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LS14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14:20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01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412750" marR="213995" indent="-190500">
                        <a:lnSpc>
                          <a:spcPct val="100000"/>
                        </a:lnSpc>
                        <a:spcBef>
                          <a:spcPts val="93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Manerbio</a:t>
                      </a:r>
                      <a:r>
                        <a:rPr sz="9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14:55,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LS14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15:00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181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0065">
                <a:tc>
                  <a:txBody>
                    <a:bodyPr/>
                    <a:lstStyle/>
                    <a:p>
                      <a:pPr marL="579755" marR="97155" indent="-477520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Ghedi</a:t>
                      </a:r>
                      <a:r>
                        <a:rPr sz="9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Leno,</a:t>
                      </a:r>
                      <a:r>
                        <a:rPr sz="9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Manerbio,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Offlaga,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Faverzano,</a:t>
                      </a:r>
                      <a:r>
                        <a:rPr sz="900" b="1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San</a:t>
                      </a:r>
                      <a:r>
                        <a:rPr sz="9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Paolo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187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52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12:45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52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13:40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52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34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14:30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5244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00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58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837565" marR="141605" indent="-688975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giunti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 -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hanno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corse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per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proseguire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187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78740" marR="69850" indent="-1905" algn="ctr">
                        <a:lnSpc>
                          <a:spcPct val="100000"/>
                        </a:lnSpc>
                        <a:spcBef>
                          <a:spcPts val="39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riparte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14:00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14:15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LS15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14:20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016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412750" marR="213995" indent="-190500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Manerbio</a:t>
                      </a:r>
                      <a:r>
                        <a:rPr sz="9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14:55,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LS15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15:00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1874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0065">
                <a:tc>
                  <a:txBody>
                    <a:bodyPr/>
                    <a:lstStyle/>
                    <a:p>
                      <a:pPr marL="946785" marR="19050" indent="-920750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Ghedi</a:t>
                      </a:r>
                      <a:r>
                        <a:rPr sz="9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Leno,</a:t>
                      </a:r>
                      <a:r>
                        <a:rPr sz="9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Manerbio,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Cadignano,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Dello,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187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58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12:45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58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13:40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58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14:30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58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934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9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837565" marR="141605" indent="-688975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giunti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 -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hanno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corse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per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proseguire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7429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65405" marR="55880" indent="-1905" algn="ctr">
                        <a:lnSpc>
                          <a:spcPct val="100000"/>
                        </a:lnSpc>
                        <a:spcBef>
                          <a:spcPts val="54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riparte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14:00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14:15,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LS11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14:20,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 da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Cadiganano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14:35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LS12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1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15:06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85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62230" marR="53975" algn="ctr">
                        <a:lnSpc>
                          <a:spcPct val="100000"/>
                        </a:lnSpc>
                        <a:spcBef>
                          <a:spcPts val="54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Manerbio</a:t>
                      </a:r>
                      <a:r>
                        <a:rPr sz="9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14:55,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 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LS11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15:00,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Cadignano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15:20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LS12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16:00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858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99CA38"/>
                </a:solidFill>
              </a:rPr>
              <a:t>Orario</a:t>
            </a:r>
            <a:r>
              <a:rPr spc="-105" dirty="0">
                <a:solidFill>
                  <a:srgbClr val="99CA38"/>
                </a:solidFill>
              </a:rPr>
              <a:t> </a:t>
            </a:r>
            <a:r>
              <a:rPr dirty="0">
                <a:solidFill>
                  <a:srgbClr val="99CA38"/>
                </a:solidFill>
              </a:rPr>
              <a:t>di</a:t>
            </a:r>
            <a:r>
              <a:rPr spc="-100" dirty="0">
                <a:solidFill>
                  <a:srgbClr val="99CA38"/>
                </a:solidFill>
              </a:rPr>
              <a:t> </a:t>
            </a:r>
            <a:r>
              <a:rPr spc="-10" dirty="0">
                <a:solidFill>
                  <a:srgbClr val="99CA38"/>
                </a:solidFill>
              </a:rPr>
              <a:t>progetto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08710" y="1402461"/>
            <a:ext cx="98996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solidFill>
                  <a:srgbClr val="7E7E7E"/>
                </a:solidFill>
                <a:latin typeface="Trebuchet MS"/>
                <a:cs typeface="Trebuchet MS"/>
              </a:rPr>
              <a:t>Ghedi</a:t>
            </a:r>
            <a:endParaRPr sz="2800">
              <a:latin typeface="Trebuchet MS"/>
              <a:cs typeface="Trebuchet MS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60081" y="2222373"/>
          <a:ext cx="9546589" cy="407193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9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8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7175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Luogo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dove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parte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il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servizio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tratta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svolta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linea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nuovi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orari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uscita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7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12:35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13:30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14:20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7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orario</a:t>
                      </a:r>
                      <a:r>
                        <a:rPr sz="1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partenza/transito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7495">
                <a:tc>
                  <a:txBody>
                    <a:bodyPr/>
                    <a:lstStyle/>
                    <a:p>
                      <a:pPr marL="372745" marR="20320" indent="-347980">
                        <a:lnSpc>
                          <a:spcPts val="1080"/>
                        </a:lnSpc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Ghedi</a:t>
                      </a:r>
                      <a:r>
                        <a:rPr sz="9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Leno,</a:t>
                      </a:r>
                      <a:r>
                        <a:rPr sz="9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Manerbio,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Cadignano,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Coniolo, Borgo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S.G.,</a:t>
                      </a:r>
                      <a:r>
                        <a:rPr sz="9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Quinzano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54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12:45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54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13:40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54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1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14:30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54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18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6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711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836930" marR="140970" indent="-687705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giunti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 -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hanno corse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per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proseguire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25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4135" marR="57785" indent="1270" algn="ctr">
                        <a:lnSpc>
                          <a:spcPts val="108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riparte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14:00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14:15,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LS11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14:20,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 da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Cadiganano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14:35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LS12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17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15:13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2865" marR="53340" algn="ctr">
                        <a:lnSpc>
                          <a:spcPts val="108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Manerbio</a:t>
                      </a:r>
                      <a:r>
                        <a:rPr sz="9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14:55,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 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LS11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15:00,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Cadignano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15:20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LS12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16:23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36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Ghedi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 direzione</a:t>
                      </a:r>
                      <a:r>
                        <a:rPr sz="900" b="1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Montichiari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13:10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14:10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Ghedi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Montirone -</a:t>
                      </a:r>
                      <a:r>
                        <a:rPr sz="9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Brescia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LS20/31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12:40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15:00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LS31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LS31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LS20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Ghedi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Calvisano,</a:t>
                      </a:r>
                      <a:r>
                        <a:rPr sz="900" b="1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Isorella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LS20/31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13:45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14:30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467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LS20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LS20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LS20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99CA38"/>
                </a:solidFill>
              </a:rPr>
              <a:t>Orario</a:t>
            </a:r>
            <a:r>
              <a:rPr spc="-105" dirty="0">
                <a:solidFill>
                  <a:srgbClr val="99CA38"/>
                </a:solidFill>
              </a:rPr>
              <a:t> </a:t>
            </a:r>
            <a:r>
              <a:rPr dirty="0">
                <a:solidFill>
                  <a:srgbClr val="99CA38"/>
                </a:solidFill>
              </a:rPr>
              <a:t>di</a:t>
            </a:r>
            <a:r>
              <a:rPr spc="-100" dirty="0">
                <a:solidFill>
                  <a:srgbClr val="99CA38"/>
                </a:solidFill>
              </a:rPr>
              <a:t> </a:t>
            </a:r>
            <a:r>
              <a:rPr spc="-10" dirty="0">
                <a:solidFill>
                  <a:srgbClr val="99CA38"/>
                </a:solidFill>
              </a:rPr>
              <a:t>progetto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08710" y="1402461"/>
            <a:ext cx="8369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20" dirty="0">
                <a:solidFill>
                  <a:srgbClr val="7E7E7E"/>
                </a:solidFill>
                <a:latin typeface="Trebuchet MS"/>
                <a:cs typeface="Trebuchet MS"/>
              </a:rPr>
              <a:t>Leno</a:t>
            </a:r>
            <a:endParaRPr sz="2800">
              <a:latin typeface="Trebuchet MS"/>
              <a:cs typeface="Trebuchet MS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60081" y="2222373"/>
          <a:ext cx="9546589" cy="403986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9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8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7175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Luogo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dove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parte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il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servizio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tratta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svolta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linea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nuovi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orari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uscita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7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12:50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13:50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14:30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7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orario</a:t>
                      </a:r>
                      <a:r>
                        <a:rPr sz="1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partenza/transito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36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Bagnolo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-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Brescia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LS16/17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14:40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57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36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Pavone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M,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Pralboino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13:10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Gottolengo,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Gambara,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Fiesse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13:10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 marL="486409" marR="131445" indent="-34925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Manerbio,</a:t>
                      </a:r>
                      <a:r>
                        <a:rPr sz="9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San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Gervasio,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Cigole,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Alfianello</a:t>
                      </a:r>
                      <a:r>
                        <a:rPr sz="900" b="1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,</a:t>
                      </a:r>
                      <a:r>
                        <a:rPr sz="9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Seniga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14:40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467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giunti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 -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hanno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corse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per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proseguire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Manerbio</a:t>
                      </a:r>
                      <a:r>
                        <a:rPr sz="900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14:15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prosegue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LS14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14:20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Manerbio</a:t>
                      </a:r>
                      <a:r>
                        <a:rPr sz="9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14:55,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LS14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15:00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99CA38"/>
                </a:solidFill>
              </a:rPr>
              <a:t>Orario</a:t>
            </a:r>
            <a:r>
              <a:rPr spc="-105" dirty="0">
                <a:solidFill>
                  <a:srgbClr val="99CA38"/>
                </a:solidFill>
              </a:rPr>
              <a:t> </a:t>
            </a:r>
            <a:r>
              <a:rPr dirty="0">
                <a:solidFill>
                  <a:srgbClr val="99CA38"/>
                </a:solidFill>
              </a:rPr>
              <a:t>di</a:t>
            </a:r>
            <a:r>
              <a:rPr spc="-100" dirty="0">
                <a:solidFill>
                  <a:srgbClr val="99CA38"/>
                </a:solidFill>
              </a:rPr>
              <a:t> </a:t>
            </a:r>
            <a:r>
              <a:rPr spc="-10" dirty="0">
                <a:solidFill>
                  <a:srgbClr val="99CA38"/>
                </a:solidFill>
              </a:rPr>
              <a:t>progetto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08710" y="1402461"/>
            <a:ext cx="8369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20" dirty="0">
                <a:solidFill>
                  <a:srgbClr val="7E7E7E"/>
                </a:solidFill>
                <a:latin typeface="Trebuchet MS"/>
                <a:cs typeface="Trebuchet MS"/>
              </a:rPr>
              <a:t>Leno</a:t>
            </a:r>
            <a:endParaRPr sz="2800">
              <a:latin typeface="Trebuchet MS"/>
              <a:cs typeface="Trebuchet MS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60081" y="2222373"/>
          <a:ext cx="9546589" cy="323691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9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8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7175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Luogo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dove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parte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il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servizio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tratta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svolta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linea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nuovi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orari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uscita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7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12:50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13:50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14:30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7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orario</a:t>
                      </a:r>
                      <a:r>
                        <a:rPr sz="1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partenza/transito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765">
                <a:tc>
                  <a:txBody>
                    <a:bodyPr/>
                    <a:lstStyle/>
                    <a:p>
                      <a:pPr marL="782320" marR="165735" indent="-609600">
                        <a:lnSpc>
                          <a:spcPts val="1080"/>
                        </a:lnSpc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direzione,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Manerbio,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Bassano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B.,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Verolanuova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14:40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57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42620" marR="25400" indent="-609600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Manerbio</a:t>
                      </a:r>
                      <a:r>
                        <a:rPr sz="900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14:15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coincide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14:15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12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765">
                <a:tc>
                  <a:txBody>
                    <a:bodyPr/>
                    <a:lstStyle/>
                    <a:p>
                      <a:pPr marL="579755" marR="265430" indent="-307975">
                        <a:lnSpc>
                          <a:spcPts val="1080"/>
                        </a:lnSpc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Manerbio,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Offlaga,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Faverzano,</a:t>
                      </a:r>
                      <a:r>
                        <a:rPr sz="900" b="1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San</a:t>
                      </a:r>
                      <a:r>
                        <a:rPr sz="9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Paolo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14:40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837565" marR="141605" indent="-688975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giunti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 -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hanno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corse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per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proseguire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642620" marR="1905" indent="-631190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Manerbio</a:t>
                      </a:r>
                      <a:r>
                        <a:rPr sz="900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14:15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LS15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14:20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412750" marR="213995" indent="-190500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Manerbio</a:t>
                      </a:r>
                      <a:r>
                        <a:rPr sz="9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14:55,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LS15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15:00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Manerbio,</a:t>
                      </a:r>
                      <a:r>
                        <a:rPr sz="9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Cadignano,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Dello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 LS11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14:40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30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723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837565" marR="141605" indent="-6889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giunti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 -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hanno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corse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per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proseguire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26670" indent="-635" algn="ctr">
                        <a:lnSpc>
                          <a:spcPts val="108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Manerbio</a:t>
                      </a:r>
                      <a:r>
                        <a:rPr sz="9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14:15,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 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LS11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14:20,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Cadiganano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 alle</a:t>
                      </a:r>
                      <a:r>
                        <a:rPr sz="9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14:35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LS12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15:06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62230" marR="53975" algn="ctr">
                        <a:lnSpc>
                          <a:spcPts val="108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Manerbio</a:t>
                      </a:r>
                      <a:r>
                        <a:rPr sz="9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14:55,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 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LS11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15:00,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Cadignano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15:20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LS12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16:00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99CA38"/>
                </a:solidFill>
              </a:rPr>
              <a:t>Orario</a:t>
            </a:r>
            <a:r>
              <a:rPr spc="-105" dirty="0">
                <a:solidFill>
                  <a:srgbClr val="99CA38"/>
                </a:solidFill>
              </a:rPr>
              <a:t> </a:t>
            </a:r>
            <a:r>
              <a:rPr dirty="0">
                <a:solidFill>
                  <a:srgbClr val="99CA38"/>
                </a:solidFill>
              </a:rPr>
              <a:t>di</a:t>
            </a:r>
            <a:r>
              <a:rPr spc="-100" dirty="0">
                <a:solidFill>
                  <a:srgbClr val="99CA38"/>
                </a:solidFill>
              </a:rPr>
              <a:t> </a:t>
            </a:r>
            <a:r>
              <a:rPr spc="-10" dirty="0">
                <a:solidFill>
                  <a:srgbClr val="99CA38"/>
                </a:solidFill>
              </a:rPr>
              <a:t>progetto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08710" y="1402461"/>
            <a:ext cx="8369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20" dirty="0">
                <a:solidFill>
                  <a:srgbClr val="7E7E7E"/>
                </a:solidFill>
                <a:latin typeface="Trebuchet MS"/>
                <a:cs typeface="Trebuchet MS"/>
              </a:rPr>
              <a:t>Leno</a:t>
            </a:r>
            <a:endParaRPr sz="2800">
              <a:latin typeface="Trebuchet MS"/>
              <a:cs typeface="Trebuchet MS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60081" y="2222373"/>
          <a:ext cx="9546589" cy="31156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9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8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7175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Luogo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dove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parte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il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servizio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tratta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svolta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linea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nuovi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orari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uscita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7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12:50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13:50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14:30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7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orario</a:t>
                      </a:r>
                      <a:r>
                        <a:rPr sz="1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partenza/transito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765">
                <a:tc>
                  <a:txBody>
                    <a:bodyPr/>
                    <a:lstStyle/>
                    <a:p>
                      <a:pPr marL="737870" marR="41910" indent="-690880">
                        <a:lnSpc>
                          <a:spcPts val="1080"/>
                        </a:lnSpc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Leno,</a:t>
                      </a:r>
                      <a:r>
                        <a:rPr sz="9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Manerbio,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Cadignano,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Coniolo,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Borgo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S.G.,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Quinzano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 LS11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14:40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30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7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723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837565" marR="141605" indent="-688975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giunti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 -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hanno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corse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per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proseguire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34925" marR="26670" indent="-635" algn="ctr">
                        <a:lnSpc>
                          <a:spcPts val="108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Manerbio</a:t>
                      </a:r>
                      <a:r>
                        <a:rPr sz="9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14:15,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 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LS11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14:20,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Cadiganano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 alle</a:t>
                      </a:r>
                      <a:r>
                        <a:rPr sz="9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14:35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LS12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15:13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2230" marR="53975" algn="ctr">
                        <a:lnSpc>
                          <a:spcPts val="108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Manerbio</a:t>
                      </a:r>
                      <a:r>
                        <a:rPr sz="9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14:55,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 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LS11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15:00,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Cadignano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15:20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LS12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16:23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30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Ghedi,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Montichiari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14:40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Ghedi,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 Calvisano,</a:t>
                      </a:r>
                      <a:r>
                        <a:rPr sz="9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Isorella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317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LS19-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LS20/31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14:40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LS20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99CA38"/>
                </a:solidFill>
              </a:rPr>
              <a:t>Orario</a:t>
            </a:r>
            <a:r>
              <a:rPr spc="-105" dirty="0">
                <a:solidFill>
                  <a:srgbClr val="99CA38"/>
                </a:solidFill>
              </a:rPr>
              <a:t> </a:t>
            </a:r>
            <a:r>
              <a:rPr dirty="0">
                <a:solidFill>
                  <a:srgbClr val="99CA38"/>
                </a:solidFill>
              </a:rPr>
              <a:t>di</a:t>
            </a:r>
            <a:r>
              <a:rPr spc="-100" dirty="0">
                <a:solidFill>
                  <a:srgbClr val="99CA38"/>
                </a:solidFill>
              </a:rPr>
              <a:t> </a:t>
            </a:r>
            <a:r>
              <a:rPr spc="-10" dirty="0">
                <a:solidFill>
                  <a:srgbClr val="99CA38"/>
                </a:solidFill>
              </a:rPr>
              <a:t>progetto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08710" y="1402461"/>
            <a:ext cx="15589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solidFill>
                  <a:srgbClr val="7E7E7E"/>
                </a:solidFill>
                <a:latin typeface="Trebuchet MS"/>
                <a:cs typeface="Trebuchet MS"/>
              </a:rPr>
              <a:t>Manerbio</a:t>
            </a:r>
            <a:endParaRPr sz="2800">
              <a:latin typeface="Trebuchet MS"/>
              <a:cs typeface="Trebuchet MS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60081" y="2222373"/>
          <a:ext cx="9546589" cy="403986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9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8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7175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Luogo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dove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parte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il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servizio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tratta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svolta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linea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nuovi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orari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uscita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7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12:50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13:50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14:40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7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orario</a:t>
                      </a:r>
                      <a:r>
                        <a:rPr sz="1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partenza/transito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36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Manercio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Bagnolo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-</a:t>
                      </a:r>
                      <a:r>
                        <a:rPr sz="9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Brescia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LS013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13:07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15:02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57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36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Bassano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B.,</a:t>
                      </a:r>
                      <a:r>
                        <a:rPr sz="9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Pontevico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LS013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15:00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 marL="782320" marR="307340" indent="-466725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direzione,</a:t>
                      </a:r>
                      <a:r>
                        <a:rPr sz="9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Bassano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B.,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Verolanuova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13:10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14.55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 marL="672465" marR="99695" indent="-567055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San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Gervasio,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Cigole,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Alfianello,</a:t>
                      </a:r>
                      <a:r>
                        <a:rPr sz="900" b="1" spc="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Seniga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25" dirty="0">
                          <a:latin typeface="Calibri"/>
                          <a:cs typeface="Calibri"/>
                        </a:rPr>
                        <a:t>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14:20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15:00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467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c'è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servizio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99CA38"/>
                </a:solidFill>
              </a:rPr>
              <a:t>Orario</a:t>
            </a:r>
            <a:r>
              <a:rPr spc="-105" dirty="0">
                <a:solidFill>
                  <a:srgbClr val="99CA38"/>
                </a:solidFill>
              </a:rPr>
              <a:t> </a:t>
            </a:r>
            <a:r>
              <a:rPr dirty="0">
                <a:solidFill>
                  <a:srgbClr val="99CA38"/>
                </a:solidFill>
              </a:rPr>
              <a:t>di</a:t>
            </a:r>
            <a:r>
              <a:rPr spc="-100" dirty="0">
                <a:solidFill>
                  <a:srgbClr val="99CA38"/>
                </a:solidFill>
              </a:rPr>
              <a:t> </a:t>
            </a:r>
            <a:r>
              <a:rPr spc="-10" dirty="0">
                <a:solidFill>
                  <a:srgbClr val="99CA38"/>
                </a:solidFill>
              </a:rPr>
              <a:t>progetto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08710" y="1402461"/>
            <a:ext cx="15589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solidFill>
                  <a:srgbClr val="7E7E7E"/>
                </a:solidFill>
                <a:latin typeface="Trebuchet MS"/>
                <a:cs typeface="Trebuchet MS"/>
              </a:rPr>
              <a:t>Manerbio</a:t>
            </a:r>
            <a:endParaRPr sz="2800">
              <a:latin typeface="Trebuchet MS"/>
              <a:cs typeface="Trebuchet MS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60081" y="2222373"/>
          <a:ext cx="9546589" cy="405002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9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8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7175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Luogo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dove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parte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il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servizio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tratta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svolta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linea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nuovi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orari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uscita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7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12:50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13:50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14:40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7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orario</a:t>
                      </a:r>
                      <a:r>
                        <a:rPr sz="1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partenza/transito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765">
                <a:tc>
                  <a:txBody>
                    <a:bodyPr/>
                    <a:lstStyle/>
                    <a:p>
                      <a:pPr marL="855344" marR="213995" indent="-634365">
                        <a:lnSpc>
                          <a:spcPts val="1080"/>
                        </a:lnSpc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Pavone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M,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Pralboino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LS19-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13:10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14:15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15:05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57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738505" marR="5715" indent="-725805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13:25,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LS16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12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42620" marR="86995" indent="-546100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tramsita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14:30,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LS16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12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42620" marR="86995" indent="-546100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tramsita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15:20,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LS16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16:00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12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765">
                <a:tc>
                  <a:txBody>
                    <a:bodyPr/>
                    <a:lstStyle/>
                    <a:p>
                      <a:pPr marL="692150" marR="184785" indent="-500380">
                        <a:lnSpc>
                          <a:spcPts val="1080"/>
                        </a:lnSpc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Gottolengo,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Gambara,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Fiesse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13:10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14:15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15:05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738505" marR="5715" indent="-725805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13:25,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LS17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642620" marR="86995" indent="-546100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tramsita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14:30,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LS17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642620" marR="86995" indent="-546100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tramsita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15:20,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LS17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16:00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Leno,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Ghedi,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Montichiari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13:11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14:40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248920" marR="36195" indent="-20447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13:25,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riparte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14:00,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Ghedi</a:t>
                      </a:r>
                      <a:r>
                        <a:rPr sz="9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all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 marL="855344" marR="213995" indent="-634365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Pavone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M,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Pralboino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LS19-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13:10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14:15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15:05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467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738505" marR="5715" indent="-725805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13:25,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LS16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42620" marR="86995" indent="-546100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tramsita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14:30,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LS16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42620" marR="86995" indent="-546100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tramsita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15:20,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LS16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16:00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99CA38"/>
                </a:solidFill>
              </a:rPr>
              <a:t>Orario</a:t>
            </a:r>
            <a:r>
              <a:rPr spc="-105" dirty="0">
                <a:solidFill>
                  <a:srgbClr val="99CA38"/>
                </a:solidFill>
              </a:rPr>
              <a:t> </a:t>
            </a:r>
            <a:r>
              <a:rPr dirty="0">
                <a:solidFill>
                  <a:srgbClr val="99CA38"/>
                </a:solidFill>
              </a:rPr>
              <a:t>di</a:t>
            </a:r>
            <a:r>
              <a:rPr spc="-100" dirty="0">
                <a:solidFill>
                  <a:srgbClr val="99CA38"/>
                </a:solidFill>
              </a:rPr>
              <a:t> </a:t>
            </a:r>
            <a:r>
              <a:rPr spc="-10" dirty="0">
                <a:solidFill>
                  <a:srgbClr val="99CA38"/>
                </a:solidFill>
              </a:rPr>
              <a:t>progetto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08710" y="1402461"/>
            <a:ext cx="155892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solidFill>
                  <a:srgbClr val="7E7E7E"/>
                </a:solidFill>
                <a:latin typeface="Trebuchet MS"/>
                <a:cs typeface="Trebuchet MS"/>
              </a:rPr>
              <a:t>Manerbio</a:t>
            </a:r>
            <a:endParaRPr sz="2800">
              <a:latin typeface="Trebuchet MS"/>
              <a:cs typeface="Trebuchet MS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60081" y="2222373"/>
          <a:ext cx="9546589" cy="22675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9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8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7175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Luogo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dove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parte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il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servizio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tratta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svolta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linea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nuovi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orari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uscita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7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12:50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13:50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14:40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7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orario</a:t>
                      </a:r>
                      <a:r>
                        <a:rPr sz="1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partenza/transito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765">
                <a:tc>
                  <a:txBody>
                    <a:bodyPr/>
                    <a:lstStyle/>
                    <a:p>
                      <a:pPr marL="692150" marR="184785" indent="-500380">
                        <a:lnSpc>
                          <a:spcPts val="1080"/>
                        </a:lnSpc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Gottolengo,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Gambara,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Fiesse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13:10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14:15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15:05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57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738505" marR="5715" indent="-725805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13:25,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LS17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12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42620" marR="86995" indent="-546100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tramsita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14:30,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LS17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12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42620" marR="86995" indent="-546100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tramsita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15:20,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LS17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16:00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12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36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Leno,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Ghedi,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Montichiari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13:11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14:40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248920" marR="36195" indent="-204470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13:25,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riparte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14:00,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Ghedi</a:t>
                      </a:r>
                      <a:r>
                        <a:rPr sz="9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all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99CA38"/>
                </a:solidFill>
              </a:rPr>
              <a:t>Orario</a:t>
            </a:r>
            <a:r>
              <a:rPr spc="-105" dirty="0">
                <a:solidFill>
                  <a:srgbClr val="99CA38"/>
                </a:solidFill>
              </a:rPr>
              <a:t> </a:t>
            </a:r>
            <a:r>
              <a:rPr dirty="0">
                <a:solidFill>
                  <a:srgbClr val="99CA38"/>
                </a:solidFill>
              </a:rPr>
              <a:t>di</a:t>
            </a:r>
            <a:r>
              <a:rPr spc="-100" dirty="0">
                <a:solidFill>
                  <a:srgbClr val="99CA38"/>
                </a:solidFill>
              </a:rPr>
              <a:t> </a:t>
            </a:r>
            <a:r>
              <a:rPr spc="-10" dirty="0">
                <a:solidFill>
                  <a:srgbClr val="99CA38"/>
                </a:solidFill>
              </a:rPr>
              <a:t>progetto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08710" y="1402461"/>
            <a:ext cx="18935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solidFill>
                  <a:srgbClr val="7E7E7E"/>
                </a:solidFill>
                <a:latin typeface="Trebuchet MS"/>
                <a:cs typeface="Trebuchet MS"/>
              </a:rPr>
              <a:t>Montichiari</a:t>
            </a:r>
            <a:endParaRPr sz="2800">
              <a:latin typeface="Trebuchet MS"/>
              <a:cs typeface="Trebuchet MS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60081" y="2222373"/>
          <a:ext cx="9546589" cy="308800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9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8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7175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Luogo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dove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parte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il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servizio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tratta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svolta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linea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nuovi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orari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uscita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7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12:50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13:50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14:40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7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orario</a:t>
                      </a:r>
                      <a:r>
                        <a:rPr sz="1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partenza/transito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765">
                <a:tc>
                  <a:txBody>
                    <a:bodyPr/>
                    <a:lstStyle/>
                    <a:p>
                      <a:pPr marL="640715" marR="106680" indent="-525780">
                        <a:lnSpc>
                          <a:spcPts val="1080"/>
                        </a:lnSpc>
                      </a:pPr>
                      <a:r>
                        <a:rPr sz="900" b="1" spc="-10" dirty="0">
                          <a:latin typeface="Calibri"/>
                          <a:cs typeface="Calibri"/>
                        </a:rPr>
                        <a:t>Montichiari</a:t>
                      </a:r>
                      <a:r>
                        <a:rPr sz="900" b="1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Calvisano,</a:t>
                      </a:r>
                      <a:r>
                        <a:rPr sz="9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Isorella,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Visano,</a:t>
                      </a:r>
                      <a:r>
                        <a:rPr sz="9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Remedello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25" dirty="0">
                          <a:latin typeface="Calibri"/>
                          <a:cs typeface="Calibri"/>
                        </a:rPr>
                        <a:t>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13.55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15:10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57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c'è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servizio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36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b="1" spc="-10" dirty="0">
                          <a:latin typeface="Calibri"/>
                          <a:cs typeface="Calibri"/>
                        </a:rPr>
                        <a:t>Montichiari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 direzione Ghedi,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Montirone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25" dirty="0">
                          <a:latin typeface="Calibri"/>
                          <a:cs typeface="Calibri"/>
                        </a:rPr>
                        <a:t>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15:04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c'è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servizio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642620" marR="24765" indent="-608330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linea 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Ghedi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14:10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riparte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LS31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15:00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642620" marR="24765" indent="-608330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linea 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Ghedi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15:20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riparte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LS31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15:35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10" dirty="0">
                          <a:latin typeface="Calibri"/>
                          <a:cs typeface="Calibri"/>
                        </a:rPr>
                        <a:t>Montichiari</a:t>
                      </a:r>
                      <a:r>
                        <a:rPr sz="9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Ghedi,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Leno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25" dirty="0">
                          <a:latin typeface="Calibri"/>
                          <a:cs typeface="Calibri"/>
                        </a:rPr>
                        <a:t>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15:04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c'è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servizio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99CA38"/>
                </a:solidFill>
              </a:rPr>
              <a:t>Orario</a:t>
            </a:r>
            <a:r>
              <a:rPr spc="-105" dirty="0">
                <a:solidFill>
                  <a:srgbClr val="99CA38"/>
                </a:solidFill>
              </a:rPr>
              <a:t> </a:t>
            </a:r>
            <a:r>
              <a:rPr dirty="0">
                <a:solidFill>
                  <a:srgbClr val="99CA38"/>
                </a:solidFill>
              </a:rPr>
              <a:t>di</a:t>
            </a:r>
            <a:r>
              <a:rPr spc="-100" dirty="0">
                <a:solidFill>
                  <a:srgbClr val="99CA38"/>
                </a:solidFill>
              </a:rPr>
              <a:t> </a:t>
            </a:r>
            <a:r>
              <a:rPr spc="-10" dirty="0">
                <a:solidFill>
                  <a:srgbClr val="99CA38"/>
                </a:solidFill>
              </a:rPr>
              <a:t>progetto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08710" y="1402461"/>
            <a:ext cx="189357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solidFill>
                  <a:srgbClr val="7E7E7E"/>
                </a:solidFill>
                <a:latin typeface="Trebuchet MS"/>
                <a:cs typeface="Trebuchet MS"/>
              </a:rPr>
              <a:t>Montichiari</a:t>
            </a:r>
            <a:endParaRPr sz="2800">
              <a:latin typeface="Trebuchet MS"/>
              <a:cs typeface="Trebuchet MS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60081" y="2222373"/>
          <a:ext cx="9546589" cy="309244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9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8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7175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Luogo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dove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parte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il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servizio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tratta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svolta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linea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nuovi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orari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uscita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7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12:50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13:50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14:40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7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orario</a:t>
                      </a:r>
                      <a:r>
                        <a:rPr sz="1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partenza/transito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marL="235585" marR="227965" indent="24130">
                        <a:lnSpc>
                          <a:spcPts val="1080"/>
                        </a:lnSpc>
                      </a:pPr>
                      <a:r>
                        <a:rPr sz="900" b="1" spc="-10" dirty="0">
                          <a:latin typeface="Calibri"/>
                          <a:cs typeface="Calibri"/>
                        </a:rPr>
                        <a:t>Montichiari</a:t>
                      </a:r>
                      <a:r>
                        <a:rPr sz="9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Ghedi,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Leno,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Manerbio,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Bassano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B.,</a:t>
                      </a:r>
                      <a:r>
                        <a:rPr sz="9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Verolanuova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0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900" spc="-25" dirty="0">
                          <a:latin typeface="Calibri"/>
                          <a:cs typeface="Calibri"/>
                        </a:rPr>
                        <a:t>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0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0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15:04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0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641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c'è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servizio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413384" marR="190500" indent="-215265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linea LS19,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14:20,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14:40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12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598170" marR="121920" indent="-467995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LS19,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ci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sono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servizi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per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proseguire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il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pecorso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12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marL="855980" marR="140335" indent="-708660">
                        <a:lnSpc>
                          <a:spcPts val="1080"/>
                        </a:lnSpc>
                      </a:pPr>
                      <a:r>
                        <a:rPr sz="900" b="1" spc="-10" dirty="0">
                          <a:latin typeface="Calibri"/>
                          <a:cs typeface="Calibri"/>
                        </a:rPr>
                        <a:t>Montichiari</a:t>
                      </a:r>
                      <a:r>
                        <a:rPr sz="9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Leno,</a:t>
                      </a:r>
                      <a:r>
                        <a:rPr sz="9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Pavone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M.,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Pralboino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0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900" spc="-25" dirty="0">
                          <a:latin typeface="Calibri"/>
                          <a:cs typeface="Calibri"/>
                        </a:rPr>
                        <a:t>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0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0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15:04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0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c'è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servizio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413384" marR="190500" indent="-215265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linea LS19,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14:20,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LS16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413384" marR="189865" indent="-215265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linea LS19,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15:30,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LS16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16:00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 marL="692785" marR="126364" indent="-559435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b="1" spc="-10" dirty="0">
                          <a:latin typeface="Calibri"/>
                          <a:cs typeface="Calibri"/>
                        </a:rPr>
                        <a:t>Montichiari</a:t>
                      </a:r>
                      <a:r>
                        <a:rPr sz="9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Leno,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Gottolengo,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Gambara,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Fiesse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25" dirty="0">
                          <a:latin typeface="Calibri"/>
                          <a:cs typeface="Calibri"/>
                        </a:rPr>
                        <a:t>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15:04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c'è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servizio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413384" marR="190500" indent="-215265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linea LS19,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14:20,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LS17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413384" marR="189865" indent="-215265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linea LS19,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15:30,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LS17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16:00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99CA38"/>
                </a:solidFill>
              </a:rPr>
              <a:t>Orario</a:t>
            </a:r>
            <a:r>
              <a:rPr spc="-105" dirty="0">
                <a:solidFill>
                  <a:srgbClr val="99CA38"/>
                </a:solidFill>
              </a:rPr>
              <a:t> </a:t>
            </a:r>
            <a:r>
              <a:rPr dirty="0">
                <a:solidFill>
                  <a:srgbClr val="99CA38"/>
                </a:solidFill>
              </a:rPr>
              <a:t>di</a:t>
            </a:r>
            <a:r>
              <a:rPr spc="-100" dirty="0">
                <a:solidFill>
                  <a:srgbClr val="99CA38"/>
                </a:solidFill>
              </a:rPr>
              <a:t> </a:t>
            </a:r>
            <a:r>
              <a:rPr spc="-10" dirty="0">
                <a:solidFill>
                  <a:srgbClr val="99CA38"/>
                </a:solidFill>
              </a:rPr>
              <a:t>progetto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08710" y="1402461"/>
            <a:ext cx="164655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solidFill>
                  <a:srgbClr val="7E7E7E"/>
                </a:solidFill>
                <a:latin typeface="Trebuchet MS"/>
                <a:cs typeface="Trebuchet MS"/>
              </a:rPr>
              <a:t>Orzinuovi</a:t>
            </a:r>
            <a:endParaRPr sz="2800">
              <a:latin typeface="Trebuchet MS"/>
              <a:cs typeface="Trebuchet MS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60081" y="2222373"/>
          <a:ext cx="9546589" cy="363346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9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8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7175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Luogo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dove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parte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il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servizio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tratta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svolta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linea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nuovi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orari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uscita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7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12:55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13:55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14:45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7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orario</a:t>
                      </a:r>
                      <a:r>
                        <a:rPr sz="1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partenza/transito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36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Orzinuovi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Soncino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203B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13:10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13.55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30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203B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203B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203B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pPr marL="452755" marR="69850" indent="-375285">
                        <a:lnSpc>
                          <a:spcPts val="1080"/>
                        </a:lnSpc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Orzinuovi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Orzivecchi,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Pompiano,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Maclodio,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Lograto,</a:t>
                      </a:r>
                      <a:r>
                        <a:rPr sz="9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Brescia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203B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0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13:10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0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14:10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0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15:10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04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57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203B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203B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203B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30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Orzinuovi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Trenzano</a:t>
                      </a:r>
                      <a:r>
                        <a:rPr sz="900" b="1" spc="1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Cossirano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LS21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spc="-25" dirty="0">
                          <a:latin typeface="Calibri"/>
                          <a:cs typeface="Calibri"/>
                        </a:rPr>
                        <a:t>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14:45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c'è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servizio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LS21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LS21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 marL="628015" marR="145415" indent="-475615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Orzinuovi</a:t>
                      </a:r>
                      <a:r>
                        <a:rPr sz="9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 Barbariga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Brandico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Mairano</a:t>
                      </a:r>
                      <a:r>
                        <a:rPr sz="9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Pievedizio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13.55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14:45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LS10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anche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Dello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99CA38"/>
                </a:solidFill>
              </a:rPr>
              <a:t>Orario</a:t>
            </a:r>
            <a:r>
              <a:rPr spc="-105" dirty="0">
                <a:solidFill>
                  <a:srgbClr val="99CA38"/>
                </a:solidFill>
              </a:rPr>
              <a:t> </a:t>
            </a:r>
            <a:r>
              <a:rPr dirty="0">
                <a:solidFill>
                  <a:srgbClr val="99CA38"/>
                </a:solidFill>
              </a:rPr>
              <a:t>di</a:t>
            </a:r>
            <a:r>
              <a:rPr spc="-100" dirty="0">
                <a:solidFill>
                  <a:srgbClr val="99CA38"/>
                </a:solidFill>
              </a:rPr>
              <a:t> </a:t>
            </a:r>
            <a:r>
              <a:rPr spc="-10" dirty="0">
                <a:solidFill>
                  <a:srgbClr val="99CA38"/>
                </a:solidFill>
              </a:rPr>
              <a:t>progetto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08710" y="1402461"/>
            <a:ext cx="1646555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solidFill>
                  <a:srgbClr val="7E7E7E"/>
                </a:solidFill>
                <a:latin typeface="Trebuchet MS"/>
                <a:cs typeface="Trebuchet MS"/>
              </a:rPr>
              <a:t>Orzinuovi</a:t>
            </a:r>
            <a:endParaRPr sz="2800">
              <a:latin typeface="Trebuchet MS"/>
              <a:cs typeface="Trebuchet MS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60081" y="2222373"/>
          <a:ext cx="9546589" cy="28251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9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8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7175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Luogo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dove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parte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il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servizio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tratta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svolta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linea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nuovi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orari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uscita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7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12:55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13:55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14:45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7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orario</a:t>
                      </a:r>
                      <a:r>
                        <a:rPr sz="1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partenza/transito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765">
                <a:tc>
                  <a:txBody>
                    <a:bodyPr/>
                    <a:lstStyle/>
                    <a:p>
                      <a:pPr marL="823594" marR="8255" indent="-807720">
                        <a:lnSpc>
                          <a:spcPts val="1080"/>
                        </a:lnSpc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Orzinuovi</a:t>
                      </a:r>
                      <a:r>
                        <a:rPr sz="9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Villachiara</a:t>
                      </a:r>
                      <a:r>
                        <a:rPr sz="900" b="1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prolungarta </a:t>
                      </a:r>
                      <a:r>
                        <a:rPr sz="900" b="1" spc="-5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Borgo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S.</a:t>
                      </a:r>
                      <a:r>
                        <a:rPr sz="9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G.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LS09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14:45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87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877569" marR="23495" indent="-846455">
                        <a:lnSpc>
                          <a:spcPts val="108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LS09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Borgo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San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Giacomo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LS09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LS09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765">
                <a:tc>
                  <a:txBody>
                    <a:bodyPr/>
                    <a:lstStyle/>
                    <a:p>
                      <a:pPr algn="ctr">
                        <a:lnSpc>
                          <a:spcPts val="1065"/>
                        </a:lnSpc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Orzinuovi direzione</a:t>
                      </a:r>
                      <a:r>
                        <a:rPr sz="9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Roccafranca,</a:t>
                      </a:r>
                      <a:r>
                        <a:rPr sz="9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Rudiano,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marL="1270" algn="ctr">
                        <a:lnSpc>
                          <a:spcPts val="1035"/>
                        </a:lnSpc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Urago,</a:t>
                      </a:r>
                      <a:r>
                        <a:rPr sz="900" b="1" spc="1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Chiari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LS05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13:55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14:45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57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136525" marR="129539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LS05,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questa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fascia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oraria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manca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collegamento</a:t>
                      </a:r>
                      <a:r>
                        <a:rPr sz="900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per</a:t>
                      </a:r>
                      <a:r>
                        <a:rPr sz="900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Castelcovati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Cizzago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270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LS05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LS05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36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b="1" dirty="0">
                          <a:latin typeface="Calibri"/>
                          <a:cs typeface="Calibri"/>
                        </a:rPr>
                        <a:t>Orzinuovi</a:t>
                      </a:r>
                      <a:r>
                        <a:rPr sz="9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Coniolo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San</a:t>
                      </a:r>
                      <a:r>
                        <a:rPr sz="9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Paolo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Dello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12.55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13.55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14:45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LS11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stransita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Dello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99CA38"/>
                </a:solidFill>
              </a:rPr>
              <a:t>Orario</a:t>
            </a:r>
            <a:r>
              <a:rPr spc="-105" dirty="0">
                <a:solidFill>
                  <a:srgbClr val="99CA38"/>
                </a:solidFill>
              </a:rPr>
              <a:t> </a:t>
            </a:r>
            <a:r>
              <a:rPr dirty="0">
                <a:solidFill>
                  <a:srgbClr val="99CA38"/>
                </a:solidFill>
              </a:rPr>
              <a:t>di</a:t>
            </a:r>
            <a:r>
              <a:rPr spc="-100" dirty="0">
                <a:solidFill>
                  <a:srgbClr val="99CA38"/>
                </a:solidFill>
              </a:rPr>
              <a:t> </a:t>
            </a:r>
            <a:r>
              <a:rPr spc="-10" dirty="0">
                <a:solidFill>
                  <a:srgbClr val="99CA38"/>
                </a:solidFill>
              </a:rPr>
              <a:t>progetto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08710" y="1402461"/>
            <a:ext cx="20764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solidFill>
                  <a:srgbClr val="7E7E7E"/>
                </a:solidFill>
                <a:latin typeface="Trebuchet MS"/>
                <a:cs typeface="Trebuchet MS"/>
              </a:rPr>
              <a:t>Verolanuova</a:t>
            </a:r>
            <a:endParaRPr sz="2800">
              <a:latin typeface="Trebuchet MS"/>
              <a:cs typeface="Trebuchet MS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60081" y="2222373"/>
          <a:ext cx="9546589" cy="403986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9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8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7175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Luogo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dove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parte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il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servizio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tratta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svolta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linea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nuovi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orari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uscita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7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12:50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13:50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14:40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7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orario</a:t>
                      </a:r>
                      <a:r>
                        <a:rPr sz="1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partenza/transito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36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b="1" spc="-10" dirty="0">
                          <a:latin typeface="Calibri"/>
                          <a:cs typeface="Calibri"/>
                        </a:rPr>
                        <a:t>Verolanuova</a:t>
                      </a:r>
                      <a:r>
                        <a:rPr sz="900" b="1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Pontevico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57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linea LS19,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Bassano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13:05,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LS13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13:05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12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linea LS19,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Bassano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13:00,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LS13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13:05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12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36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b="1" spc="-10" dirty="0">
                          <a:latin typeface="Calibri"/>
                          <a:cs typeface="Calibri"/>
                        </a:rPr>
                        <a:t>Verolanuova</a:t>
                      </a:r>
                      <a:r>
                        <a:rPr sz="9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Bassano,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Manerbio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LS13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10" dirty="0">
                          <a:latin typeface="Calibri"/>
                          <a:cs typeface="Calibri"/>
                        </a:rPr>
                        <a:t>Verolanuova</a:t>
                      </a:r>
                      <a:r>
                        <a:rPr sz="900" b="1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Bagnolo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412750" marR="75565" indent="-32766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linea</a:t>
                      </a:r>
                      <a:r>
                        <a:rPr sz="9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1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14:15,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LS13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412750" marR="75565" indent="-32766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linea</a:t>
                      </a:r>
                      <a:r>
                        <a:rPr sz="9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1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Manerbio</a:t>
                      </a:r>
                      <a:r>
                        <a:rPr sz="9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15:05,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LS13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16:30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10" dirty="0">
                          <a:latin typeface="Calibri"/>
                          <a:cs typeface="Calibri"/>
                        </a:rPr>
                        <a:t>Verolanuova</a:t>
                      </a:r>
                      <a:r>
                        <a:rPr sz="900" b="1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 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Leno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467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4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921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99CA38"/>
                </a:solidFill>
              </a:rPr>
              <a:t>Orario</a:t>
            </a:r>
            <a:r>
              <a:rPr spc="-105" dirty="0">
                <a:solidFill>
                  <a:srgbClr val="99CA38"/>
                </a:solidFill>
              </a:rPr>
              <a:t> </a:t>
            </a:r>
            <a:r>
              <a:rPr dirty="0">
                <a:solidFill>
                  <a:srgbClr val="99CA38"/>
                </a:solidFill>
              </a:rPr>
              <a:t>di</a:t>
            </a:r>
            <a:r>
              <a:rPr spc="-100" dirty="0">
                <a:solidFill>
                  <a:srgbClr val="99CA38"/>
                </a:solidFill>
              </a:rPr>
              <a:t> </a:t>
            </a:r>
            <a:r>
              <a:rPr spc="-10" dirty="0">
                <a:solidFill>
                  <a:srgbClr val="99CA38"/>
                </a:solidFill>
              </a:rPr>
              <a:t>progetto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08710" y="1402461"/>
            <a:ext cx="20764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solidFill>
                  <a:srgbClr val="7E7E7E"/>
                </a:solidFill>
                <a:latin typeface="Trebuchet MS"/>
                <a:cs typeface="Trebuchet MS"/>
              </a:rPr>
              <a:t>Verolanuova</a:t>
            </a:r>
            <a:endParaRPr sz="2800">
              <a:latin typeface="Trebuchet MS"/>
              <a:cs typeface="Trebuchet MS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60081" y="2222373"/>
          <a:ext cx="9546589" cy="404494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9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8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7175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Luogo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dove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parte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il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servizio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tratta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svolta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linea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nuovi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orari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uscita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7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12:50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13:50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14:40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7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orario</a:t>
                      </a:r>
                      <a:r>
                        <a:rPr sz="1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partenza/transito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36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b="1" spc="-10" dirty="0">
                          <a:latin typeface="Calibri"/>
                          <a:cs typeface="Calibri"/>
                        </a:rPr>
                        <a:t>Verolanuova</a:t>
                      </a:r>
                      <a:r>
                        <a:rPr sz="900" b="1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 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Ghedi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57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13:25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con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14.00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12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LS19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765">
                <a:tc>
                  <a:txBody>
                    <a:bodyPr/>
                    <a:lstStyle/>
                    <a:p>
                      <a:pPr marL="694055" marR="27940" indent="-658495">
                        <a:lnSpc>
                          <a:spcPts val="1080"/>
                        </a:lnSpc>
                      </a:pPr>
                      <a:r>
                        <a:rPr sz="900" b="1" spc="-10" dirty="0">
                          <a:latin typeface="Calibri"/>
                          <a:cs typeface="Calibri"/>
                        </a:rPr>
                        <a:t>Verolanuova</a:t>
                      </a:r>
                      <a:r>
                        <a:rPr sz="9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San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Gervasio,</a:t>
                      </a:r>
                      <a:r>
                        <a:rPr sz="9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Cigole,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Milzano,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Seniga.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LS14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342265" marR="34925" indent="-299085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Manerbio</a:t>
                      </a:r>
                      <a:r>
                        <a:rPr sz="900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13:10,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c'è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servizo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che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per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Seniga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412750" marR="213995" indent="-190500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Manerbio</a:t>
                      </a:r>
                      <a:r>
                        <a:rPr sz="9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14:15,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LS14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14:20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642620" marR="26034" indent="-607060">
                        <a:lnSpc>
                          <a:spcPct val="100000"/>
                        </a:lnSpc>
                        <a:spcBef>
                          <a:spcPts val="500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Bassano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15:00,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LS14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15:05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0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 marL="829310" marR="27940" indent="-794385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b="1" spc="-10" dirty="0">
                          <a:latin typeface="Calibri"/>
                          <a:cs typeface="Calibri"/>
                        </a:rPr>
                        <a:t>Verolanuova</a:t>
                      </a:r>
                      <a:r>
                        <a:rPr sz="900" b="1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San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Gervasio,</a:t>
                      </a:r>
                      <a:r>
                        <a:rPr sz="9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Cigole,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Pavone</a:t>
                      </a:r>
                      <a:r>
                        <a:rPr sz="900" b="1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M.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LS18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25" dirty="0">
                          <a:latin typeface="Calibri"/>
                          <a:cs typeface="Calibri"/>
                        </a:rPr>
                        <a:t>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25" dirty="0">
                          <a:latin typeface="Calibri"/>
                          <a:cs typeface="Calibri"/>
                        </a:rPr>
                        <a:t>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14:40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c'è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servizio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c'è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servizio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LS18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 marL="855344" marR="143510" indent="-70612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b="1" spc="-10" dirty="0">
                          <a:latin typeface="Calibri"/>
                          <a:cs typeface="Calibri"/>
                        </a:rPr>
                        <a:t>Verolanuova</a:t>
                      </a:r>
                      <a:r>
                        <a:rPr sz="900" b="1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 Leno</a:t>
                      </a:r>
                      <a:r>
                        <a:rPr sz="9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Pavone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M,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Pralboino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LS19-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LS16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467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13:25,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con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LS16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14:30,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con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LS16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254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tramsita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15:20,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prosegue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LS16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16:00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651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99CA38"/>
                </a:solidFill>
              </a:rPr>
              <a:t>Orario</a:t>
            </a:r>
            <a:r>
              <a:rPr spc="-105" dirty="0">
                <a:solidFill>
                  <a:srgbClr val="99CA38"/>
                </a:solidFill>
              </a:rPr>
              <a:t> </a:t>
            </a:r>
            <a:r>
              <a:rPr dirty="0">
                <a:solidFill>
                  <a:srgbClr val="99CA38"/>
                </a:solidFill>
              </a:rPr>
              <a:t>di</a:t>
            </a:r>
            <a:r>
              <a:rPr spc="-100" dirty="0">
                <a:solidFill>
                  <a:srgbClr val="99CA38"/>
                </a:solidFill>
              </a:rPr>
              <a:t> </a:t>
            </a:r>
            <a:r>
              <a:rPr spc="-10" dirty="0">
                <a:solidFill>
                  <a:srgbClr val="99CA38"/>
                </a:solidFill>
              </a:rPr>
              <a:t>progetto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08710" y="1402461"/>
            <a:ext cx="207645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solidFill>
                  <a:srgbClr val="7E7E7E"/>
                </a:solidFill>
                <a:latin typeface="Trebuchet MS"/>
                <a:cs typeface="Trebuchet MS"/>
              </a:rPr>
              <a:t>Verolanuova</a:t>
            </a:r>
            <a:endParaRPr sz="2800">
              <a:latin typeface="Trebuchet MS"/>
              <a:cs typeface="Trebuchet MS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960081" y="2222373"/>
          <a:ext cx="9546589" cy="418718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9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80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697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57175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Luogo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dove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parte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il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servizio</a:t>
                      </a:r>
                      <a:r>
                        <a:rPr sz="10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e</a:t>
                      </a:r>
                      <a:r>
                        <a:rPr sz="10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tratta</a:t>
                      </a:r>
                      <a:endParaRPr sz="10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svolta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linea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nuovi</a:t>
                      </a:r>
                      <a:r>
                        <a:rPr sz="1000" b="1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orari</a:t>
                      </a:r>
                      <a:r>
                        <a:rPr sz="1000" b="1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uscita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79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12:50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13:50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405"/>
                        </a:spcBef>
                      </a:pPr>
                      <a:r>
                        <a:rPr sz="1000" b="1" spc="-10" dirty="0">
                          <a:latin typeface="Calibri"/>
                          <a:cs typeface="Calibri"/>
                        </a:rPr>
                        <a:t>14:40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514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7175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r>
                        <a:rPr sz="1000" b="1" dirty="0">
                          <a:latin typeface="Calibri"/>
                          <a:cs typeface="Calibri"/>
                        </a:rPr>
                        <a:t>orario</a:t>
                      </a:r>
                      <a:r>
                        <a:rPr sz="10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dirty="0">
                          <a:latin typeface="Calibri"/>
                          <a:cs typeface="Calibri"/>
                        </a:rPr>
                        <a:t>di</a:t>
                      </a:r>
                      <a:r>
                        <a:rPr sz="10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1000" b="1" spc="-10" dirty="0">
                          <a:latin typeface="Calibri"/>
                          <a:cs typeface="Calibri"/>
                        </a:rPr>
                        <a:t>partenza/transito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450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8765">
                <a:tc>
                  <a:txBody>
                    <a:bodyPr/>
                    <a:lstStyle/>
                    <a:p>
                      <a:pPr marL="692150" marR="114300" indent="-571500">
                        <a:lnSpc>
                          <a:spcPts val="1080"/>
                        </a:lnSpc>
                      </a:pPr>
                      <a:r>
                        <a:rPr sz="900" b="1" spc="-10" dirty="0">
                          <a:latin typeface="Calibri"/>
                          <a:cs typeface="Calibri"/>
                        </a:rPr>
                        <a:t>Verolanuova</a:t>
                      </a:r>
                      <a:r>
                        <a:rPr sz="900" b="1" spc="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Gottolengo,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Gambara,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Fiesse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LS17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12:55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52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667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578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9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5841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13:25,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con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LS17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12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tramsita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14:30,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prosegue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LS17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14:50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12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95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LS19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tramsita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Leno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15:20,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prosegue</a:t>
                      </a:r>
                      <a:endParaRPr sz="900">
                        <a:latin typeface="Calibri"/>
                        <a:cs typeface="Calibri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LS17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16:00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128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5925">
                <a:tc>
                  <a:txBody>
                    <a:bodyPr/>
                    <a:lstStyle/>
                    <a:p>
                      <a:pPr marL="130175" marR="121920" indent="-1270" algn="ctr">
                        <a:lnSpc>
                          <a:spcPts val="1080"/>
                        </a:lnSpc>
                      </a:pPr>
                      <a:r>
                        <a:rPr sz="900" b="1" spc="-10" dirty="0">
                          <a:latin typeface="Calibri"/>
                          <a:cs typeface="Calibri"/>
                        </a:rPr>
                        <a:t>Verolanuova</a:t>
                      </a:r>
                      <a:r>
                        <a:rPr sz="9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Cadignano,</a:t>
                      </a:r>
                      <a:r>
                        <a:rPr sz="9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25" dirty="0">
                          <a:latin typeface="Calibri"/>
                          <a:cs typeface="Calibri"/>
                        </a:rPr>
                        <a:t>San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Paolo,</a:t>
                      </a:r>
                      <a:r>
                        <a:rPr sz="900" b="1" spc="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Trignano,</a:t>
                      </a:r>
                      <a:r>
                        <a:rPr sz="900" b="1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Scarpizzolo,</a:t>
                      </a:r>
                      <a:r>
                        <a:rPr sz="900" b="1" spc="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Faverzano,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Cignano,</a:t>
                      </a:r>
                      <a:r>
                        <a:rPr sz="900" b="1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Offlaga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25" dirty="0">
                          <a:latin typeface="Calibri"/>
                          <a:cs typeface="Calibri"/>
                        </a:rPr>
                        <a:t>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13.55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14:45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381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c'è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servizio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corsa</a:t>
                      </a:r>
                      <a:r>
                        <a:rPr sz="9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diretta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LS15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b="1" spc="-10" dirty="0">
                          <a:latin typeface="Calibri"/>
                          <a:cs typeface="Calibri"/>
                        </a:rPr>
                        <a:t>Verolanuova</a:t>
                      </a:r>
                      <a:r>
                        <a:rPr sz="9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Cadignano,</a:t>
                      </a:r>
                      <a:r>
                        <a:rPr sz="9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20" dirty="0">
                          <a:latin typeface="Calibri"/>
                          <a:cs typeface="Calibri"/>
                        </a:rPr>
                        <a:t>Dello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LS15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- 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LS12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25" dirty="0">
                          <a:latin typeface="Calibri"/>
                          <a:cs typeface="Calibri"/>
                        </a:rPr>
                        <a:t>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13.55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14:45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c'è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servizio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412750" marR="84455" indent="-31877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linea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LS15,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Cadignno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14:00,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LS12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14:20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 marL="412750" marR="83820" indent="-31877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linea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LS15,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Cadignno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14:50,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LS12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15:11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0209">
                <a:tc>
                  <a:txBody>
                    <a:bodyPr/>
                    <a:lstStyle/>
                    <a:p>
                      <a:pPr marL="366395" marR="48895" indent="-309880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sz="900" b="1" spc="-10" dirty="0">
                          <a:latin typeface="Calibri"/>
                          <a:cs typeface="Calibri"/>
                        </a:rPr>
                        <a:t>Verolanuova</a:t>
                      </a:r>
                      <a:r>
                        <a:rPr sz="900" b="1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direzione</a:t>
                      </a:r>
                      <a:r>
                        <a:rPr sz="900" b="1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Cadignano,</a:t>
                      </a:r>
                      <a:r>
                        <a:rPr sz="9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Coniolo,</a:t>
                      </a:r>
                      <a:r>
                        <a:rPr sz="900" b="1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Borgo</a:t>
                      </a:r>
                      <a:r>
                        <a:rPr sz="900" b="1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San</a:t>
                      </a:r>
                      <a:r>
                        <a:rPr sz="900" b="1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latin typeface="Calibri"/>
                          <a:cs typeface="Calibri"/>
                        </a:rPr>
                        <a:t>Giacomo,</a:t>
                      </a:r>
                      <a:r>
                        <a:rPr sz="900" b="1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latin typeface="Calibri"/>
                          <a:cs typeface="Calibri"/>
                        </a:rPr>
                        <a:t>Quinzano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41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spc="-20" dirty="0">
                          <a:latin typeface="Calibri"/>
                          <a:cs typeface="Calibri"/>
                        </a:rPr>
                        <a:t>LS15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25" dirty="0">
                          <a:latin typeface="Calibri"/>
                          <a:cs typeface="Calibri"/>
                        </a:rPr>
                        <a:t>no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90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13.55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900" spc="-10" dirty="0">
                          <a:latin typeface="Calibri"/>
                          <a:cs typeface="Calibri"/>
                        </a:rPr>
                        <a:t>14:45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4673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b="1" spc="-20" dirty="0">
                          <a:latin typeface="Calibri"/>
                          <a:cs typeface="Calibri"/>
                        </a:rPr>
                        <a:t>Note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98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non</a:t>
                      </a:r>
                      <a:r>
                        <a:rPr sz="9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c'è</a:t>
                      </a:r>
                      <a:r>
                        <a:rPr sz="9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servizio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6985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412750" marR="84455" indent="-318770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linea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LS15,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Cadignno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14:00,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LS12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14:25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412750" marR="83820" indent="-318770">
                        <a:lnSpc>
                          <a:spcPct val="100000"/>
                        </a:lnSpc>
                      </a:pPr>
                      <a:r>
                        <a:rPr sz="900" dirty="0">
                          <a:latin typeface="Calibri"/>
                          <a:cs typeface="Calibri"/>
                        </a:rPr>
                        <a:t>linea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LS15,</a:t>
                      </a:r>
                      <a:r>
                        <a:rPr sz="9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transita</a:t>
                      </a:r>
                      <a:r>
                        <a:rPr sz="9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da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Cadignno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14:50,</a:t>
                      </a:r>
                      <a:r>
                        <a:rPr sz="9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prosegue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con</a:t>
                      </a:r>
                      <a:r>
                        <a:rPr sz="9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LS12</a:t>
                      </a:r>
                      <a:r>
                        <a:rPr sz="9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dirty="0">
                          <a:latin typeface="Calibri"/>
                          <a:cs typeface="Calibri"/>
                        </a:rPr>
                        <a:t>alle</a:t>
                      </a:r>
                      <a:r>
                        <a:rPr sz="9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900" spc="-10" dirty="0">
                          <a:latin typeface="Calibri"/>
                          <a:cs typeface="Calibri"/>
                        </a:rPr>
                        <a:t>15:13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1270" marB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E7E6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4012691"/>
            <a:ext cx="448309" cy="2845435"/>
          </a:xfrm>
          <a:custGeom>
            <a:avLst/>
            <a:gdLst/>
            <a:ahLst/>
            <a:cxnLst/>
            <a:rect l="l" t="t" r="r" b="b"/>
            <a:pathLst>
              <a:path w="448309" h="2845434">
                <a:moveTo>
                  <a:pt x="0" y="0"/>
                </a:moveTo>
                <a:lnTo>
                  <a:pt x="0" y="2845307"/>
                </a:lnTo>
                <a:lnTo>
                  <a:pt x="448056" y="2845307"/>
                </a:lnTo>
                <a:lnTo>
                  <a:pt x="0" y="0"/>
                </a:lnTo>
                <a:close/>
              </a:path>
            </a:pathLst>
          </a:custGeom>
          <a:solidFill>
            <a:srgbClr val="90C225">
              <a:alpha val="8509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" name="object 2"/>
          <p:cNvGrpSpPr/>
          <p:nvPr/>
        </p:nvGrpSpPr>
        <p:grpSpPr>
          <a:xfrm>
            <a:off x="7420165" y="-4762"/>
            <a:ext cx="4773295" cy="6868159"/>
            <a:chOff x="7420165" y="-4762"/>
            <a:chExt cx="4773295" cy="6868159"/>
          </a:xfrm>
        </p:grpSpPr>
        <p:sp>
          <p:nvSpPr>
            <p:cNvPr id="3" name="object 3"/>
            <p:cNvSpPr/>
            <p:nvPr/>
          </p:nvSpPr>
          <p:spPr>
            <a:xfrm>
              <a:off x="9371076" y="0"/>
              <a:ext cx="1219200" cy="6858000"/>
            </a:xfrm>
            <a:custGeom>
              <a:avLst/>
              <a:gdLst/>
              <a:ahLst/>
              <a:cxnLst/>
              <a:rect l="l" t="t" r="r" b="b"/>
              <a:pathLst>
                <a:path w="1219200" h="6858000">
                  <a:moveTo>
                    <a:pt x="0" y="0"/>
                  </a:moveTo>
                  <a:lnTo>
                    <a:pt x="1219200" y="6857999"/>
                  </a:lnTo>
                </a:path>
              </a:pathLst>
            </a:custGeom>
            <a:ln w="952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424928" y="3681984"/>
              <a:ext cx="4763770" cy="3176905"/>
            </a:xfrm>
            <a:custGeom>
              <a:avLst/>
              <a:gdLst/>
              <a:ahLst/>
              <a:cxnLst/>
              <a:rect l="l" t="t" r="r" b="b"/>
              <a:pathLst>
                <a:path w="4763770" h="3176904">
                  <a:moveTo>
                    <a:pt x="4763516" y="0"/>
                  </a:moveTo>
                  <a:lnTo>
                    <a:pt x="0" y="3176586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182100" y="0"/>
              <a:ext cx="3007360" cy="6858000"/>
            </a:xfrm>
            <a:custGeom>
              <a:avLst/>
              <a:gdLst/>
              <a:ahLst/>
              <a:cxnLst/>
              <a:rect l="l" t="t" r="r" b="b"/>
              <a:pathLst>
                <a:path w="3007359" h="6858000">
                  <a:moveTo>
                    <a:pt x="3006852" y="0"/>
                  </a:moveTo>
                  <a:lnTo>
                    <a:pt x="2042484" y="0"/>
                  </a:lnTo>
                  <a:lnTo>
                    <a:pt x="0" y="6858000"/>
                  </a:lnTo>
                  <a:lnTo>
                    <a:pt x="3006852" y="6858000"/>
                  </a:lnTo>
                  <a:lnTo>
                    <a:pt x="3006852" y="0"/>
                  </a:lnTo>
                  <a:close/>
                </a:path>
              </a:pathLst>
            </a:custGeom>
            <a:solidFill>
              <a:srgbClr val="90C225">
                <a:alpha val="3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604335" y="0"/>
              <a:ext cx="2588260" cy="6858000"/>
            </a:xfrm>
            <a:custGeom>
              <a:avLst/>
              <a:gdLst/>
              <a:ahLst/>
              <a:cxnLst/>
              <a:rect l="l" t="t" r="r" b="b"/>
              <a:pathLst>
                <a:path w="2588259" h="6858000">
                  <a:moveTo>
                    <a:pt x="2587665" y="0"/>
                  </a:moveTo>
                  <a:lnTo>
                    <a:pt x="0" y="0"/>
                  </a:lnTo>
                  <a:lnTo>
                    <a:pt x="1208191" y="6857999"/>
                  </a:lnTo>
                  <a:lnTo>
                    <a:pt x="2587665" y="6857999"/>
                  </a:lnTo>
                  <a:lnTo>
                    <a:pt x="2587665" y="0"/>
                  </a:lnTo>
                  <a:close/>
                </a:path>
              </a:pathLst>
            </a:custGeom>
            <a:solidFill>
              <a:srgbClr val="90C225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932164" y="3048000"/>
              <a:ext cx="3260090" cy="3810000"/>
            </a:xfrm>
            <a:custGeom>
              <a:avLst/>
              <a:gdLst/>
              <a:ahLst/>
              <a:cxnLst/>
              <a:rect l="l" t="t" r="r" b="b"/>
              <a:pathLst>
                <a:path w="3260090" h="3810000">
                  <a:moveTo>
                    <a:pt x="3259835" y="0"/>
                  </a:moveTo>
                  <a:lnTo>
                    <a:pt x="0" y="3809999"/>
                  </a:lnTo>
                  <a:lnTo>
                    <a:pt x="3259835" y="3809999"/>
                  </a:lnTo>
                  <a:lnTo>
                    <a:pt x="3259835" y="0"/>
                  </a:lnTo>
                  <a:close/>
                </a:path>
              </a:pathLst>
            </a:custGeom>
            <a:solidFill>
              <a:srgbClr val="539F20">
                <a:alpha val="7215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337790" y="0"/>
              <a:ext cx="2851785" cy="6858000"/>
            </a:xfrm>
            <a:custGeom>
              <a:avLst/>
              <a:gdLst/>
              <a:ahLst/>
              <a:cxnLst/>
              <a:rect l="l" t="t" r="r" b="b"/>
              <a:pathLst>
                <a:path w="2851784" h="6858000">
                  <a:moveTo>
                    <a:pt x="2851161" y="0"/>
                  </a:moveTo>
                  <a:lnTo>
                    <a:pt x="0" y="0"/>
                  </a:lnTo>
                  <a:lnTo>
                    <a:pt x="2467621" y="6858000"/>
                  </a:lnTo>
                  <a:lnTo>
                    <a:pt x="2851161" y="6858000"/>
                  </a:lnTo>
                  <a:lnTo>
                    <a:pt x="2851161" y="0"/>
                  </a:lnTo>
                  <a:close/>
                </a:path>
              </a:pathLst>
            </a:custGeom>
            <a:solidFill>
              <a:srgbClr val="3E7818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898124" y="0"/>
              <a:ext cx="1290955" cy="6858000"/>
            </a:xfrm>
            <a:custGeom>
              <a:avLst/>
              <a:gdLst/>
              <a:ahLst/>
              <a:cxnLst/>
              <a:rect l="l" t="t" r="r" b="b"/>
              <a:pathLst>
                <a:path w="1290954" h="6858000">
                  <a:moveTo>
                    <a:pt x="1290828" y="0"/>
                  </a:moveTo>
                  <a:lnTo>
                    <a:pt x="1018959" y="0"/>
                  </a:lnTo>
                  <a:lnTo>
                    <a:pt x="0" y="6858000"/>
                  </a:lnTo>
                  <a:lnTo>
                    <a:pt x="1290828" y="6858000"/>
                  </a:lnTo>
                  <a:lnTo>
                    <a:pt x="1290828" y="0"/>
                  </a:lnTo>
                  <a:close/>
                </a:path>
              </a:pathLst>
            </a:custGeom>
            <a:solidFill>
              <a:srgbClr val="C0E374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940749" y="0"/>
              <a:ext cx="1248410" cy="6858000"/>
            </a:xfrm>
            <a:custGeom>
              <a:avLst/>
              <a:gdLst/>
              <a:ahLst/>
              <a:cxnLst/>
              <a:rect l="l" t="t" r="r" b="b"/>
              <a:pathLst>
                <a:path w="1248409" h="6858000">
                  <a:moveTo>
                    <a:pt x="1248203" y="0"/>
                  </a:moveTo>
                  <a:lnTo>
                    <a:pt x="0" y="0"/>
                  </a:lnTo>
                  <a:lnTo>
                    <a:pt x="1107741" y="6858000"/>
                  </a:lnTo>
                  <a:lnTo>
                    <a:pt x="1248203" y="6858000"/>
                  </a:lnTo>
                  <a:lnTo>
                    <a:pt x="1248203" y="0"/>
                  </a:lnTo>
                  <a:close/>
                </a:path>
              </a:pathLst>
            </a:custGeom>
            <a:solidFill>
              <a:srgbClr val="90C225">
                <a:alpha val="6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372344" y="3590544"/>
              <a:ext cx="1816735" cy="3267710"/>
            </a:xfrm>
            <a:custGeom>
              <a:avLst/>
              <a:gdLst/>
              <a:ahLst/>
              <a:cxnLst/>
              <a:rect l="l" t="t" r="r" b="b"/>
              <a:pathLst>
                <a:path w="1816734" h="3267709">
                  <a:moveTo>
                    <a:pt x="1816607" y="0"/>
                  </a:moveTo>
                  <a:lnTo>
                    <a:pt x="0" y="3267455"/>
                  </a:lnTo>
                  <a:lnTo>
                    <a:pt x="1816607" y="3267455"/>
                  </a:lnTo>
                  <a:lnTo>
                    <a:pt x="1816607" y="0"/>
                  </a:lnTo>
                  <a:close/>
                </a:path>
              </a:pathLst>
            </a:custGeom>
            <a:solidFill>
              <a:srgbClr val="90C225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756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0" dirty="0"/>
              <a:t>Vantaggi/svantaggi</a:t>
            </a:r>
          </a:p>
        </p:txBody>
      </p:sp>
      <p:sp>
        <p:nvSpPr>
          <p:cNvPr id="15" name="object 15"/>
          <p:cNvSpPr/>
          <p:nvPr/>
        </p:nvSpPr>
        <p:spPr>
          <a:xfrm>
            <a:off x="1778507" y="1982723"/>
            <a:ext cx="792480" cy="1775460"/>
          </a:xfrm>
          <a:custGeom>
            <a:avLst/>
            <a:gdLst/>
            <a:ahLst/>
            <a:cxnLst/>
            <a:rect l="l" t="t" r="r" b="b"/>
            <a:pathLst>
              <a:path w="792480" h="1775460">
                <a:moveTo>
                  <a:pt x="399288" y="0"/>
                </a:moveTo>
                <a:lnTo>
                  <a:pt x="0" y="443864"/>
                </a:lnTo>
                <a:lnTo>
                  <a:pt x="0" y="1775206"/>
                </a:lnTo>
                <a:lnTo>
                  <a:pt x="399288" y="1324355"/>
                </a:lnTo>
                <a:lnTo>
                  <a:pt x="792226" y="1775206"/>
                </a:lnTo>
                <a:lnTo>
                  <a:pt x="792226" y="443864"/>
                </a:lnTo>
                <a:lnTo>
                  <a:pt x="399288" y="0"/>
                </a:lnTo>
                <a:close/>
              </a:path>
            </a:pathLst>
          </a:custGeom>
          <a:solidFill>
            <a:srgbClr val="90C2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778761" y="4462526"/>
            <a:ext cx="792480" cy="1775460"/>
          </a:xfrm>
          <a:custGeom>
            <a:avLst/>
            <a:gdLst/>
            <a:ahLst/>
            <a:cxnLst/>
            <a:rect l="l" t="t" r="r" b="b"/>
            <a:pathLst>
              <a:path w="792480" h="1775460">
                <a:moveTo>
                  <a:pt x="792226" y="0"/>
                </a:moveTo>
                <a:lnTo>
                  <a:pt x="392938" y="450850"/>
                </a:lnTo>
                <a:lnTo>
                  <a:pt x="0" y="0"/>
                </a:lnTo>
                <a:lnTo>
                  <a:pt x="0" y="1331290"/>
                </a:lnTo>
                <a:lnTo>
                  <a:pt x="392938" y="1775206"/>
                </a:lnTo>
                <a:lnTo>
                  <a:pt x="792226" y="1331290"/>
                </a:lnTo>
                <a:lnTo>
                  <a:pt x="792226" y="0"/>
                </a:lnTo>
                <a:close/>
              </a:path>
            </a:pathLst>
          </a:custGeom>
          <a:solidFill>
            <a:srgbClr val="E766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812542" y="2145177"/>
            <a:ext cx="6856095" cy="4302760"/>
          </a:xfrm>
          <a:prstGeom prst="rect">
            <a:avLst/>
          </a:prstGeom>
        </p:spPr>
        <p:txBody>
          <a:bodyPr vert="horz" wrap="square" lIns="0" tIns="1720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5"/>
              </a:spcBef>
            </a:pPr>
            <a:r>
              <a:rPr sz="2200" b="1" spc="-10" dirty="0">
                <a:solidFill>
                  <a:srgbClr val="404040"/>
                </a:solidFill>
                <a:latin typeface="Calibri"/>
                <a:cs typeface="Calibri"/>
              </a:rPr>
              <a:t>Vantaggi</a:t>
            </a:r>
            <a:endParaRPr sz="2200">
              <a:latin typeface="Calibri"/>
              <a:cs typeface="Calibri"/>
            </a:endParaRPr>
          </a:p>
          <a:p>
            <a:pPr marL="355600" marR="330835" indent="-342900">
              <a:lnSpc>
                <a:spcPct val="114700"/>
              </a:lnSpc>
              <a:spcBef>
                <a:spcPts val="680"/>
              </a:spcBef>
              <a:buClr>
                <a:srgbClr val="90C225"/>
              </a:buClr>
              <a:buSzPct val="79411"/>
              <a:buFont typeface="Wingdings 3"/>
              <a:buChar char=""/>
              <a:tabLst>
                <a:tab pos="355600" algn="l"/>
              </a:tabLst>
            </a:pP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Reinvestimento</a:t>
            </a:r>
            <a:r>
              <a:rPr sz="17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delle</a:t>
            </a:r>
            <a:r>
              <a:rPr sz="17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risorse</a:t>
            </a:r>
            <a:r>
              <a:rPr sz="17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(in</a:t>
            </a:r>
            <a:r>
              <a:rPr sz="17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bus/km)</a:t>
            </a:r>
            <a:r>
              <a:rPr sz="17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derivanti</a:t>
            </a:r>
            <a:r>
              <a:rPr sz="17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dalla</a:t>
            </a:r>
            <a:r>
              <a:rPr sz="17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riduzione</a:t>
            </a:r>
            <a:r>
              <a:rPr sz="17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delle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corse</a:t>
            </a:r>
            <a:r>
              <a:rPr sz="1700" spc="-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scolastiche</a:t>
            </a:r>
            <a:r>
              <a:rPr sz="1700" spc="-7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il</a:t>
            </a:r>
            <a:r>
              <a:rPr sz="17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sabato</a:t>
            </a:r>
            <a:endParaRPr sz="17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310"/>
              </a:spcBef>
              <a:buClr>
                <a:srgbClr val="90C225"/>
              </a:buClr>
              <a:buSzPct val="79411"/>
              <a:buFont typeface="Wingdings 3"/>
              <a:buChar char=""/>
              <a:tabLst>
                <a:tab pos="354965" algn="l"/>
              </a:tabLst>
            </a:pP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Miglioramento</a:t>
            </a:r>
            <a:r>
              <a:rPr sz="17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delle</a:t>
            </a:r>
            <a:r>
              <a:rPr sz="17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connessioni</a:t>
            </a:r>
            <a:r>
              <a:rPr sz="17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spc="-20" dirty="0">
                <a:solidFill>
                  <a:srgbClr val="404040"/>
                </a:solidFill>
                <a:latin typeface="Calibri"/>
                <a:cs typeface="Calibri"/>
              </a:rPr>
              <a:t>nell’area</a:t>
            </a:r>
            <a:r>
              <a:rPr sz="17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17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favore</a:t>
            </a:r>
            <a:r>
              <a:rPr sz="17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di</a:t>
            </a:r>
            <a:r>
              <a:rPr sz="17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tutto</a:t>
            </a:r>
            <a:r>
              <a:rPr sz="17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il</a:t>
            </a:r>
            <a:r>
              <a:rPr sz="17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territorio</a:t>
            </a:r>
            <a:endParaRPr sz="17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300"/>
              </a:spcBef>
              <a:buClr>
                <a:srgbClr val="90C225"/>
              </a:buClr>
              <a:buSzPct val="79411"/>
              <a:buFont typeface="Wingdings 3"/>
              <a:buChar char=""/>
              <a:tabLst>
                <a:tab pos="354965" algn="l"/>
              </a:tabLst>
            </a:pP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Realizzazione</a:t>
            </a:r>
            <a:r>
              <a:rPr sz="17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di</a:t>
            </a:r>
            <a:r>
              <a:rPr sz="17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un</a:t>
            </a:r>
            <a:r>
              <a:rPr sz="17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sistema</a:t>
            </a:r>
            <a:r>
              <a:rPr sz="17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17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rete</a:t>
            </a:r>
            <a:r>
              <a:rPr sz="17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e</a:t>
            </a:r>
            <a:r>
              <a:rPr sz="17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abbandono</a:t>
            </a:r>
            <a:r>
              <a:rPr sz="17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relazioni</a:t>
            </a:r>
            <a:r>
              <a:rPr sz="17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da</a:t>
            </a:r>
            <a:r>
              <a:rPr sz="17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punto</a:t>
            </a:r>
            <a:r>
              <a:rPr sz="17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17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punto</a:t>
            </a:r>
            <a:endParaRPr sz="17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315"/>
              </a:spcBef>
              <a:buClr>
                <a:srgbClr val="90C225"/>
              </a:buClr>
              <a:buSzPct val="79411"/>
              <a:buFont typeface="Wingdings 3"/>
              <a:buChar char=""/>
              <a:tabLst>
                <a:tab pos="354965" algn="l"/>
              </a:tabLst>
            </a:pP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Miglior</a:t>
            </a:r>
            <a:r>
              <a:rPr sz="17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gestione</a:t>
            </a:r>
            <a:r>
              <a:rPr sz="17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17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personale</a:t>
            </a:r>
            <a:r>
              <a:rPr sz="17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di</a:t>
            </a:r>
            <a:r>
              <a:rPr sz="17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guida</a:t>
            </a:r>
            <a:endParaRPr sz="17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60"/>
              </a:spcBef>
              <a:buClr>
                <a:srgbClr val="90C225"/>
              </a:buClr>
              <a:buFont typeface="Wingdings 3"/>
              <a:buChar char=""/>
            </a:pPr>
            <a:endParaRPr sz="17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200" b="1" spc="-10" dirty="0">
                <a:solidFill>
                  <a:srgbClr val="404040"/>
                </a:solidFill>
                <a:latin typeface="Calibri"/>
                <a:cs typeface="Calibri"/>
              </a:rPr>
              <a:t>Svantaggi</a:t>
            </a:r>
            <a:endParaRPr sz="22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590"/>
              </a:spcBef>
              <a:buClr>
                <a:srgbClr val="90C225"/>
              </a:buClr>
              <a:buSzPct val="79411"/>
              <a:buFont typeface="Wingdings 3"/>
              <a:buChar char=""/>
              <a:tabLst>
                <a:tab pos="354965" algn="l"/>
              </a:tabLst>
            </a:pP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Necessità</a:t>
            </a:r>
            <a:r>
              <a:rPr sz="17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di</a:t>
            </a:r>
            <a:r>
              <a:rPr sz="17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riformulare</a:t>
            </a:r>
            <a:r>
              <a:rPr sz="17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gli</a:t>
            </a:r>
            <a:r>
              <a:rPr sz="17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orari</a:t>
            </a:r>
            <a:r>
              <a:rPr sz="17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TPL</a:t>
            </a:r>
            <a:r>
              <a:rPr sz="17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a</a:t>
            </a:r>
            <a:r>
              <a:rPr sz="17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contratto</a:t>
            </a:r>
            <a:r>
              <a:rPr sz="17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vigente</a:t>
            </a:r>
            <a:endParaRPr sz="17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00"/>
              </a:spcBef>
              <a:buClr>
                <a:srgbClr val="90C225"/>
              </a:buClr>
              <a:buSzPct val="79411"/>
              <a:buFont typeface="Wingdings 3"/>
              <a:buChar char=""/>
              <a:tabLst>
                <a:tab pos="354965" algn="l"/>
              </a:tabLst>
            </a:pP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Necessità</a:t>
            </a:r>
            <a:r>
              <a:rPr sz="17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di</a:t>
            </a:r>
            <a:r>
              <a:rPr sz="17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alcuni</a:t>
            </a:r>
            <a:r>
              <a:rPr sz="17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collegamenti</a:t>
            </a:r>
            <a:r>
              <a:rPr sz="17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aggiuntivi</a:t>
            </a:r>
            <a:r>
              <a:rPr sz="17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fuori</a:t>
            </a:r>
            <a:r>
              <a:rPr sz="17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sistema</a:t>
            </a:r>
            <a:endParaRPr sz="1700">
              <a:latin typeface="Calibri"/>
              <a:cs typeface="Calibri"/>
            </a:endParaRPr>
          </a:p>
          <a:p>
            <a:pPr marL="354965" indent="-342265">
              <a:lnSpc>
                <a:spcPct val="100000"/>
              </a:lnSpc>
              <a:spcBef>
                <a:spcPts val="110"/>
              </a:spcBef>
              <a:buClr>
                <a:srgbClr val="90C225"/>
              </a:buClr>
              <a:buSzPct val="79411"/>
              <a:buFont typeface="Wingdings 3"/>
              <a:buChar char=""/>
              <a:tabLst>
                <a:tab pos="354965" algn="l"/>
              </a:tabLst>
            </a:pP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Possibile</a:t>
            </a:r>
            <a:r>
              <a:rPr sz="17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conflitti</a:t>
            </a:r>
            <a:r>
              <a:rPr sz="17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nel</a:t>
            </a:r>
            <a:r>
              <a:rPr sz="17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coordinare</a:t>
            </a:r>
            <a:r>
              <a:rPr sz="17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gli</a:t>
            </a:r>
            <a:r>
              <a:rPr sz="17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interscambi</a:t>
            </a:r>
            <a:r>
              <a:rPr sz="17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tra</a:t>
            </a:r>
            <a:r>
              <a:rPr sz="17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bacini</a:t>
            </a:r>
            <a:r>
              <a:rPr sz="17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contigui</a:t>
            </a:r>
            <a:endParaRPr sz="1700">
              <a:latin typeface="Calibri"/>
              <a:cs typeface="Calibri"/>
            </a:endParaRPr>
          </a:p>
          <a:p>
            <a:pPr marL="355600" marR="328295" indent="-342900">
              <a:lnSpc>
                <a:spcPts val="2150"/>
              </a:lnSpc>
              <a:spcBef>
                <a:spcPts val="75"/>
              </a:spcBef>
              <a:buClr>
                <a:srgbClr val="90C225"/>
              </a:buClr>
              <a:buSzPct val="79411"/>
              <a:buFont typeface="Wingdings 3"/>
              <a:buChar char=""/>
              <a:tabLst>
                <a:tab pos="355600" algn="l"/>
              </a:tabLst>
            </a:pP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Necessità</a:t>
            </a:r>
            <a:r>
              <a:rPr sz="17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di</a:t>
            </a:r>
            <a:r>
              <a:rPr sz="17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governare</a:t>
            </a:r>
            <a:r>
              <a:rPr sz="1700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il</a:t>
            </a:r>
            <a:r>
              <a:rPr sz="17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cambiamento</a:t>
            </a:r>
            <a:r>
              <a:rPr sz="1700" spc="-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e</a:t>
            </a:r>
            <a:r>
              <a:rPr sz="17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gestire</a:t>
            </a:r>
            <a:r>
              <a:rPr sz="17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il</a:t>
            </a:r>
            <a:r>
              <a:rPr sz="17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consenso</a:t>
            </a:r>
            <a:r>
              <a:rPr sz="1700" spc="-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di</a:t>
            </a:r>
            <a:r>
              <a:rPr sz="17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autorità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locali</a:t>
            </a:r>
            <a:r>
              <a:rPr sz="17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dirty="0">
                <a:solidFill>
                  <a:srgbClr val="404040"/>
                </a:solidFill>
                <a:latin typeface="Calibri"/>
                <a:cs typeface="Calibri"/>
              </a:rPr>
              <a:t>e</a:t>
            </a:r>
            <a:r>
              <a:rPr sz="17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700" spc="-10" dirty="0">
                <a:solidFill>
                  <a:srgbClr val="404040"/>
                </a:solidFill>
                <a:latin typeface="Calibri"/>
                <a:cs typeface="Calibri"/>
              </a:rPr>
              <a:t>famiglie</a:t>
            </a:r>
            <a:endParaRPr sz="17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4012691"/>
            <a:ext cx="448309" cy="2845435"/>
          </a:xfrm>
          <a:custGeom>
            <a:avLst/>
            <a:gdLst/>
            <a:ahLst/>
            <a:cxnLst/>
            <a:rect l="l" t="t" r="r" b="b"/>
            <a:pathLst>
              <a:path w="448309" h="2845434">
                <a:moveTo>
                  <a:pt x="0" y="0"/>
                </a:moveTo>
                <a:lnTo>
                  <a:pt x="0" y="2845307"/>
                </a:lnTo>
                <a:lnTo>
                  <a:pt x="448056" y="2845307"/>
                </a:lnTo>
                <a:lnTo>
                  <a:pt x="0" y="0"/>
                </a:lnTo>
                <a:close/>
              </a:path>
            </a:pathLst>
          </a:custGeom>
          <a:solidFill>
            <a:srgbClr val="90C225">
              <a:alpha val="8509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" name="object 2"/>
          <p:cNvGrpSpPr/>
          <p:nvPr/>
        </p:nvGrpSpPr>
        <p:grpSpPr>
          <a:xfrm>
            <a:off x="7420165" y="-4762"/>
            <a:ext cx="4773295" cy="6868159"/>
            <a:chOff x="7420165" y="-4762"/>
            <a:chExt cx="4773295" cy="6868159"/>
          </a:xfrm>
        </p:grpSpPr>
        <p:sp>
          <p:nvSpPr>
            <p:cNvPr id="3" name="object 3"/>
            <p:cNvSpPr/>
            <p:nvPr/>
          </p:nvSpPr>
          <p:spPr>
            <a:xfrm>
              <a:off x="9371076" y="0"/>
              <a:ext cx="1219200" cy="6858000"/>
            </a:xfrm>
            <a:custGeom>
              <a:avLst/>
              <a:gdLst/>
              <a:ahLst/>
              <a:cxnLst/>
              <a:rect l="l" t="t" r="r" b="b"/>
              <a:pathLst>
                <a:path w="1219200" h="6858000">
                  <a:moveTo>
                    <a:pt x="0" y="0"/>
                  </a:moveTo>
                  <a:lnTo>
                    <a:pt x="1219200" y="6857999"/>
                  </a:lnTo>
                </a:path>
              </a:pathLst>
            </a:custGeom>
            <a:ln w="9525">
              <a:solidFill>
                <a:srgbClr val="BEBEB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7424928" y="3681984"/>
              <a:ext cx="4763770" cy="3176905"/>
            </a:xfrm>
            <a:custGeom>
              <a:avLst/>
              <a:gdLst/>
              <a:ahLst/>
              <a:cxnLst/>
              <a:rect l="l" t="t" r="r" b="b"/>
              <a:pathLst>
                <a:path w="4763770" h="3176904">
                  <a:moveTo>
                    <a:pt x="4763516" y="0"/>
                  </a:moveTo>
                  <a:lnTo>
                    <a:pt x="0" y="3176586"/>
                  </a:lnTo>
                </a:path>
              </a:pathLst>
            </a:custGeom>
            <a:ln w="9525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182100" y="0"/>
              <a:ext cx="3007360" cy="6858000"/>
            </a:xfrm>
            <a:custGeom>
              <a:avLst/>
              <a:gdLst/>
              <a:ahLst/>
              <a:cxnLst/>
              <a:rect l="l" t="t" r="r" b="b"/>
              <a:pathLst>
                <a:path w="3007359" h="6858000">
                  <a:moveTo>
                    <a:pt x="3006852" y="0"/>
                  </a:moveTo>
                  <a:lnTo>
                    <a:pt x="2042484" y="0"/>
                  </a:lnTo>
                  <a:lnTo>
                    <a:pt x="0" y="6858000"/>
                  </a:lnTo>
                  <a:lnTo>
                    <a:pt x="3006852" y="6858000"/>
                  </a:lnTo>
                  <a:lnTo>
                    <a:pt x="3006852" y="0"/>
                  </a:lnTo>
                  <a:close/>
                </a:path>
              </a:pathLst>
            </a:custGeom>
            <a:solidFill>
              <a:srgbClr val="90C225">
                <a:alpha val="3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9604335" y="0"/>
              <a:ext cx="2588260" cy="6858000"/>
            </a:xfrm>
            <a:custGeom>
              <a:avLst/>
              <a:gdLst/>
              <a:ahLst/>
              <a:cxnLst/>
              <a:rect l="l" t="t" r="r" b="b"/>
              <a:pathLst>
                <a:path w="2588259" h="6858000">
                  <a:moveTo>
                    <a:pt x="2587665" y="0"/>
                  </a:moveTo>
                  <a:lnTo>
                    <a:pt x="0" y="0"/>
                  </a:lnTo>
                  <a:lnTo>
                    <a:pt x="1208191" y="6857999"/>
                  </a:lnTo>
                  <a:lnTo>
                    <a:pt x="2587665" y="6857999"/>
                  </a:lnTo>
                  <a:lnTo>
                    <a:pt x="2587665" y="0"/>
                  </a:lnTo>
                  <a:close/>
                </a:path>
              </a:pathLst>
            </a:custGeom>
            <a:solidFill>
              <a:srgbClr val="90C225">
                <a:alpha val="1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8932164" y="3048000"/>
              <a:ext cx="3260090" cy="3810000"/>
            </a:xfrm>
            <a:custGeom>
              <a:avLst/>
              <a:gdLst/>
              <a:ahLst/>
              <a:cxnLst/>
              <a:rect l="l" t="t" r="r" b="b"/>
              <a:pathLst>
                <a:path w="3260090" h="3810000">
                  <a:moveTo>
                    <a:pt x="3259835" y="0"/>
                  </a:moveTo>
                  <a:lnTo>
                    <a:pt x="0" y="3809999"/>
                  </a:lnTo>
                  <a:lnTo>
                    <a:pt x="3259835" y="3809999"/>
                  </a:lnTo>
                  <a:lnTo>
                    <a:pt x="3259835" y="0"/>
                  </a:lnTo>
                  <a:close/>
                </a:path>
              </a:pathLst>
            </a:custGeom>
            <a:solidFill>
              <a:srgbClr val="539F20">
                <a:alpha val="7215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337790" y="0"/>
              <a:ext cx="2851785" cy="6858000"/>
            </a:xfrm>
            <a:custGeom>
              <a:avLst/>
              <a:gdLst/>
              <a:ahLst/>
              <a:cxnLst/>
              <a:rect l="l" t="t" r="r" b="b"/>
              <a:pathLst>
                <a:path w="2851784" h="6858000">
                  <a:moveTo>
                    <a:pt x="2851161" y="0"/>
                  </a:moveTo>
                  <a:lnTo>
                    <a:pt x="0" y="0"/>
                  </a:lnTo>
                  <a:lnTo>
                    <a:pt x="2467621" y="6858000"/>
                  </a:lnTo>
                  <a:lnTo>
                    <a:pt x="2851161" y="6858000"/>
                  </a:lnTo>
                  <a:lnTo>
                    <a:pt x="2851161" y="0"/>
                  </a:lnTo>
                  <a:close/>
                </a:path>
              </a:pathLst>
            </a:custGeom>
            <a:solidFill>
              <a:srgbClr val="3E7818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898124" y="0"/>
              <a:ext cx="1290955" cy="6858000"/>
            </a:xfrm>
            <a:custGeom>
              <a:avLst/>
              <a:gdLst/>
              <a:ahLst/>
              <a:cxnLst/>
              <a:rect l="l" t="t" r="r" b="b"/>
              <a:pathLst>
                <a:path w="1290954" h="6858000">
                  <a:moveTo>
                    <a:pt x="1290828" y="0"/>
                  </a:moveTo>
                  <a:lnTo>
                    <a:pt x="1018959" y="0"/>
                  </a:lnTo>
                  <a:lnTo>
                    <a:pt x="0" y="6858000"/>
                  </a:lnTo>
                  <a:lnTo>
                    <a:pt x="1290828" y="6858000"/>
                  </a:lnTo>
                  <a:lnTo>
                    <a:pt x="1290828" y="0"/>
                  </a:lnTo>
                  <a:close/>
                </a:path>
              </a:pathLst>
            </a:custGeom>
            <a:solidFill>
              <a:srgbClr val="C0E374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0940749" y="0"/>
              <a:ext cx="1248410" cy="6858000"/>
            </a:xfrm>
            <a:custGeom>
              <a:avLst/>
              <a:gdLst/>
              <a:ahLst/>
              <a:cxnLst/>
              <a:rect l="l" t="t" r="r" b="b"/>
              <a:pathLst>
                <a:path w="1248409" h="6858000">
                  <a:moveTo>
                    <a:pt x="1248203" y="0"/>
                  </a:moveTo>
                  <a:lnTo>
                    <a:pt x="0" y="0"/>
                  </a:lnTo>
                  <a:lnTo>
                    <a:pt x="1107741" y="6858000"/>
                  </a:lnTo>
                  <a:lnTo>
                    <a:pt x="1248203" y="6858000"/>
                  </a:lnTo>
                  <a:lnTo>
                    <a:pt x="1248203" y="0"/>
                  </a:lnTo>
                  <a:close/>
                </a:path>
              </a:pathLst>
            </a:custGeom>
            <a:solidFill>
              <a:srgbClr val="90C225">
                <a:alpha val="6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0372344" y="3590544"/>
              <a:ext cx="1816735" cy="3267710"/>
            </a:xfrm>
            <a:custGeom>
              <a:avLst/>
              <a:gdLst/>
              <a:ahLst/>
              <a:cxnLst/>
              <a:rect l="l" t="t" r="r" b="b"/>
              <a:pathLst>
                <a:path w="1816734" h="3267709">
                  <a:moveTo>
                    <a:pt x="1816607" y="0"/>
                  </a:moveTo>
                  <a:lnTo>
                    <a:pt x="0" y="3267455"/>
                  </a:lnTo>
                  <a:lnTo>
                    <a:pt x="1816607" y="3267455"/>
                  </a:lnTo>
                  <a:lnTo>
                    <a:pt x="1816607" y="0"/>
                  </a:lnTo>
                  <a:close/>
                </a:path>
              </a:pathLst>
            </a:custGeom>
            <a:solidFill>
              <a:srgbClr val="90C225">
                <a:alpha val="79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756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40" dirty="0"/>
              <a:t>Tempistiche</a:t>
            </a:r>
            <a:r>
              <a:rPr spc="-75" dirty="0"/>
              <a:t> </a:t>
            </a:r>
            <a:r>
              <a:rPr dirty="0"/>
              <a:t>e</a:t>
            </a:r>
            <a:r>
              <a:rPr spc="-75" dirty="0"/>
              <a:t> </a:t>
            </a:r>
            <a:r>
              <a:rPr dirty="0"/>
              <a:t>questioni</a:t>
            </a:r>
            <a:r>
              <a:rPr spc="-75" dirty="0"/>
              <a:t> </a:t>
            </a:r>
            <a:r>
              <a:rPr spc="-10" dirty="0"/>
              <a:t>aperte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868476" y="1483613"/>
            <a:ext cx="7573645" cy="41802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dirty="0">
                <a:solidFill>
                  <a:srgbClr val="404040"/>
                </a:solidFill>
                <a:latin typeface="Calibri"/>
                <a:cs typeface="Calibri"/>
              </a:rPr>
              <a:t>Prossimi</a:t>
            </a:r>
            <a:r>
              <a:rPr sz="1600" b="1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b="1" spc="-20" dirty="0">
                <a:solidFill>
                  <a:srgbClr val="404040"/>
                </a:solidFill>
                <a:latin typeface="Calibri"/>
                <a:cs typeface="Calibri"/>
              </a:rPr>
              <a:t>step</a:t>
            </a:r>
            <a:endParaRPr sz="1600">
              <a:latin typeface="Calibri"/>
              <a:cs typeface="Calibri"/>
            </a:endParaRPr>
          </a:p>
          <a:p>
            <a:pPr marL="355600" marR="788670" indent="-343535">
              <a:lnSpc>
                <a:spcPct val="105000"/>
              </a:lnSpc>
              <a:spcBef>
                <a:spcPts val="1200"/>
              </a:spcBef>
              <a:buClr>
                <a:srgbClr val="90C225"/>
              </a:buClr>
              <a:buSzPct val="78125"/>
              <a:buFont typeface="Wingdings 3"/>
              <a:buChar char=""/>
              <a:tabLst>
                <a:tab pos="355600" algn="l"/>
              </a:tabLst>
            </a:pP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Approvazione</a:t>
            </a:r>
            <a:r>
              <a:rPr sz="16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settimana</a:t>
            </a:r>
            <a:r>
              <a:rPr sz="16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corta</a:t>
            </a:r>
            <a:r>
              <a:rPr sz="16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da</a:t>
            </a:r>
            <a:r>
              <a:rPr sz="16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parte</a:t>
            </a:r>
            <a:r>
              <a:rPr sz="16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di</a:t>
            </a:r>
            <a:r>
              <a:rPr sz="16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tutti</a:t>
            </a:r>
            <a:r>
              <a:rPr sz="16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i</a:t>
            </a:r>
            <a:r>
              <a:rPr sz="16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Consigli</a:t>
            </a:r>
            <a:r>
              <a:rPr sz="16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d’Istituto</a:t>
            </a:r>
            <a:r>
              <a:rPr sz="1600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con</a:t>
            </a:r>
            <a:r>
              <a:rPr sz="16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corretta procedura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 (al</a:t>
            </a:r>
            <a:r>
              <a:rPr sz="16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fine</a:t>
            </a:r>
            <a:r>
              <a:rPr sz="16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di</a:t>
            </a:r>
            <a:r>
              <a:rPr sz="16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limitare</a:t>
            </a:r>
            <a:r>
              <a:rPr sz="16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potenziali</a:t>
            </a:r>
            <a:r>
              <a:rPr sz="16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ricorsi)</a:t>
            </a:r>
            <a:endParaRPr sz="1600">
              <a:latin typeface="Calibri"/>
              <a:cs typeface="Calibri"/>
            </a:endParaRPr>
          </a:p>
          <a:p>
            <a:pPr marL="355600" marR="391795" indent="-343535">
              <a:lnSpc>
                <a:spcPct val="105000"/>
              </a:lnSpc>
              <a:spcBef>
                <a:spcPts val="600"/>
              </a:spcBef>
              <a:buClr>
                <a:srgbClr val="90C225"/>
              </a:buClr>
              <a:buSzPct val="78125"/>
              <a:buFont typeface="Wingdings 3"/>
              <a:buChar char=""/>
              <a:tabLst>
                <a:tab pos="355600" algn="l"/>
              </a:tabLst>
            </a:pP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Sottoscrizione</a:t>
            </a:r>
            <a:r>
              <a:rPr sz="16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di</a:t>
            </a:r>
            <a:r>
              <a:rPr sz="16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un</a:t>
            </a:r>
            <a:r>
              <a:rPr sz="16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protocollo</a:t>
            </a:r>
            <a:r>
              <a:rPr sz="16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d’intesa</a:t>
            </a:r>
            <a:r>
              <a:rPr sz="16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(almeno)</a:t>
            </a:r>
            <a:r>
              <a:rPr sz="16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triennale</a:t>
            </a:r>
            <a:r>
              <a:rPr sz="16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tra</a:t>
            </a:r>
            <a:r>
              <a:rPr sz="16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istituti</a:t>
            </a:r>
            <a:r>
              <a:rPr sz="1600" spc="-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e</a:t>
            </a:r>
            <a:r>
              <a:rPr sz="16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Agenzia</a:t>
            </a:r>
            <a:r>
              <a:rPr sz="16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spc="-25" dirty="0">
                <a:solidFill>
                  <a:srgbClr val="404040"/>
                </a:solidFill>
                <a:latin typeface="Calibri"/>
                <a:cs typeface="Calibri"/>
              </a:rPr>
              <a:t>TPL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Brescia</a:t>
            </a:r>
            <a:r>
              <a:rPr sz="16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per</a:t>
            </a:r>
            <a:r>
              <a:rPr sz="16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poter</a:t>
            </a:r>
            <a:r>
              <a:rPr sz="16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dare</a:t>
            </a:r>
            <a:r>
              <a:rPr sz="16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continuità</a:t>
            </a:r>
            <a:r>
              <a:rPr sz="16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industriale</a:t>
            </a:r>
            <a:r>
              <a:rPr sz="1600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al</a:t>
            </a:r>
            <a:r>
              <a:rPr sz="16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progetto</a:t>
            </a:r>
            <a:endParaRPr sz="16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700"/>
              </a:spcBef>
              <a:buClr>
                <a:srgbClr val="90C225"/>
              </a:buClr>
              <a:buSzPct val="78125"/>
              <a:buFont typeface="Wingdings 3"/>
              <a:buChar char=""/>
              <a:tabLst>
                <a:tab pos="355600" algn="l"/>
              </a:tabLst>
            </a:pP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Definizione</a:t>
            </a:r>
            <a:r>
              <a:rPr sz="16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delle</a:t>
            </a:r>
            <a:r>
              <a:rPr sz="16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corse</a:t>
            </a:r>
            <a:r>
              <a:rPr sz="16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«correttive/aggiuntive»</a:t>
            </a:r>
            <a:r>
              <a:rPr sz="16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per</a:t>
            </a:r>
            <a:r>
              <a:rPr sz="16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superare</a:t>
            </a:r>
            <a:r>
              <a:rPr sz="16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le</a:t>
            </a:r>
            <a:r>
              <a:rPr sz="16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criticità</a:t>
            </a:r>
            <a:r>
              <a:rPr sz="16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puntuali</a:t>
            </a:r>
            <a:r>
              <a:rPr sz="1600" spc="-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spc="-25" dirty="0">
                <a:solidFill>
                  <a:srgbClr val="404040"/>
                </a:solidFill>
                <a:latin typeface="Calibri"/>
                <a:cs typeface="Calibri"/>
              </a:rPr>
              <a:t>(in</a:t>
            </a:r>
            <a:endParaRPr sz="16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  <a:spcBef>
                <a:spcPts val="95"/>
              </a:spcBef>
            </a:pP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collaborazione</a:t>
            </a:r>
            <a:r>
              <a:rPr sz="16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con</a:t>
            </a:r>
            <a:r>
              <a:rPr sz="16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Agenzia</a:t>
            </a:r>
            <a:r>
              <a:rPr sz="16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TPL</a:t>
            </a:r>
            <a:r>
              <a:rPr sz="16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di</a:t>
            </a:r>
            <a:r>
              <a:rPr sz="1600" spc="-20" dirty="0">
                <a:solidFill>
                  <a:srgbClr val="404040"/>
                </a:solidFill>
                <a:latin typeface="Calibri"/>
                <a:cs typeface="Calibri"/>
              </a:rPr>
              <a:t> Cremona-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Mantova)</a:t>
            </a:r>
            <a:endParaRPr sz="16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695"/>
              </a:spcBef>
              <a:buClr>
                <a:srgbClr val="90C225"/>
              </a:buClr>
              <a:buSzPct val="78125"/>
              <a:buFont typeface="Wingdings 3"/>
              <a:buChar char=""/>
              <a:tabLst>
                <a:tab pos="355600" algn="l"/>
              </a:tabLst>
            </a:pP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Calcolo</a:t>
            </a:r>
            <a:r>
              <a:rPr sz="16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degli</a:t>
            </a:r>
            <a:r>
              <a:rPr sz="16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eventuali</a:t>
            </a:r>
            <a:r>
              <a:rPr sz="16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costi</a:t>
            </a:r>
            <a:r>
              <a:rPr sz="16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in</a:t>
            </a:r>
            <a:r>
              <a:rPr sz="16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termini</a:t>
            </a:r>
            <a:r>
              <a:rPr sz="16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di</a:t>
            </a:r>
            <a:r>
              <a:rPr sz="16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bus/km</a:t>
            </a:r>
            <a:r>
              <a:rPr sz="16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«correttivi/aggiuntivi»</a:t>
            </a:r>
            <a:endParaRPr sz="1600">
              <a:latin typeface="Calibri"/>
              <a:cs typeface="Calibri"/>
            </a:endParaRPr>
          </a:p>
          <a:p>
            <a:pPr>
              <a:lnSpc>
                <a:spcPct val="100000"/>
              </a:lnSpc>
              <a:buClr>
                <a:srgbClr val="90C225"/>
              </a:buClr>
              <a:buFont typeface="Wingdings 3"/>
              <a:buChar char=""/>
            </a:pPr>
            <a:endParaRPr sz="1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Clr>
                <a:srgbClr val="90C225"/>
              </a:buClr>
              <a:buFont typeface="Wingdings 3"/>
              <a:buChar char=""/>
            </a:pPr>
            <a:endParaRPr sz="1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600" b="1" dirty="0">
                <a:solidFill>
                  <a:srgbClr val="404040"/>
                </a:solidFill>
                <a:latin typeface="Calibri"/>
                <a:cs typeface="Calibri"/>
              </a:rPr>
              <a:t>Criticità</a:t>
            </a:r>
            <a:r>
              <a:rPr sz="1600" b="1" spc="-8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404040"/>
                </a:solidFill>
                <a:latin typeface="Calibri"/>
                <a:cs typeface="Calibri"/>
              </a:rPr>
              <a:t>aperte</a:t>
            </a:r>
            <a:endParaRPr sz="16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295"/>
              </a:spcBef>
              <a:buClr>
                <a:srgbClr val="90C225"/>
              </a:buClr>
              <a:buSzPct val="78125"/>
              <a:buFont typeface="Wingdings 3"/>
              <a:buChar char=""/>
              <a:tabLst>
                <a:tab pos="355600" algn="l"/>
              </a:tabLst>
            </a:pP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Approvazione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16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progetto</a:t>
            </a:r>
            <a:endParaRPr sz="1600">
              <a:latin typeface="Calibri"/>
              <a:cs typeface="Calibri"/>
            </a:endParaRPr>
          </a:p>
          <a:p>
            <a:pPr marL="355600" marR="5080" indent="-343535">
              <a:lnSpc>
                <a:spcPct val="105000"/>
              </a:lnSpc>
              <a:spcBef>
                <a:spcPts val="600"/>
              </a:spcBef>
              <a:buClr>
                <a:srgbClr val="90C225"/>
              </a:buClr>
              <a:buSzPct val="78125"/>
              <a:buFont typeface="Wingdings 3"/>
              <a:buChar char=""/>
              <a:tabLst>
                <a:tab pos="355600" algn="l"/>
              </a:tabLst>
            </a:pP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Individuazione</a:t>
            </a:r>
            <a:r>
              <a:rPr sz="16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da</a:t>
            </a:r>
            <a:r>
              <a:rPr sz="16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parte</a:t>
            </a:r>
            <a:r>
              <a:rPr sz="16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dei</a:t>
            </a:r>
            <a:r>
              <a:rPr sz="16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Agenzia</a:t>
            </a:r>
            <a:r>
              <a:rPr sz="16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del</a:t>
            </a:r>
            <a:r>
              <a:rPr sz="16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TPL</a:t>
            </a:r>
            <a:r>
              <a:rPr sz="16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di</a:t>
            </a:r>
            <a:r>
              <a:rPr sz="16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Brescia</a:t>
            </a:r>
            <a:r>
              <a:rPr sz="16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delle</a:t>
            </a:r>
            <a:r>
              <a:rPr sz="16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coperture</a:t>
            </a:r>
            <a:r>
              <a:rPr sz="16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economiche</a:t>
            </a:r>
            <a:r>
              <a:rPr sz="16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degli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eventuali</a:t>
            </a:r>
            <a:r>
              <a:rPr sz="16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Bus/km</a:t>
            </a:r>
            <a:r>
              <a:rPr sz="16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aggiuntivi</a:t>
            </a:r>
            <a:r>
              <a:rPr sz="1600" spc="-7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da</a:t>
            </a:r>
            <a:r>
              <a:rPr sz="16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destinare</a:t>
            </a:r>
            <a:r>
              <a:rPr sz="16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alle</a:t>
            </a:r>
            <a:r>
              <a:rPr sz="1600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dirty="0">
                <a:solidFill>
                  <a:srgbClr val="404040"/>
                </a:solidFill>
                <a:latin typeface="Calibri"/>
                <a:cs typeface="Calibri"/>
              </a:rPr>
              <a:t>corse</a:t>
            </a:r>
            <a:r>
              <a:rPr sz="16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600" spc="-10" dirty="0">
                <a:solidFill>
                  <a:srgbClr val="404040"/>
                </a:solidFill>
                <a:latin typeface="Calibri"/>
                <a:cs typeface="Calibri"/>
              </a:rPr>
              <a:t>«correttive/aggiuntive»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</TotalTime>
  <Words>2933</Words>
  <Application>Microsoft Office PowerPoint</Application>
  <PresentationFormat>Widescreen</PresentationFormat>
  <Paragraphs>1152</Paragraphs>
  <Slides>24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24</vt:i4>
      </vt:variant>
    </vt:vector>
  </HeadingPairs>
  <TitlesOfParts>
    <vt:vector size="29" baseType="lpstr">
      <vt:lpstr>Calibri</vt:lpstr>
      <vt:lpstr>Times New Roman</vt:lpstr>
      <vt:lpstr>Trebuchet MS</vt:lpstr>
      <vt:lpstr>Wingdings 3</vt:lpstr>
      <vt:lpstr>Office Theme</vt:lpstr>
      <vt:lpstr>Obiettivi e vincoli</vt:lpstr>
      <vt:lpstr>Metodo</vt:lpstr>
      <vt:lpstr>Analisi</vt:lpstr>
      <vt:lpstr>Risultati (Esempio)</vt:lpstr>
      <vt:lpstr>Risultati</vt:lpstr>
      <vt:lpstr>Orario obiettivo</vt:lpstr>
      <vt:lpstr>Orario di progetto</vt:lpstr>
      <vt:lpstr>Orario di progetto</vt:lpstr>
      <vt:lpstr>Orario di progetto</vt:lpstr>
      <vt:lpstr>Orario di progetto</vt:lpstr>
      <vt:lpstr>Orario di progetto</vt:lpstr>
      <vt:lpstr>Orario di progetto</vt:lpstr>
      <vt:lpstr>Orario di progetto</vt:lpstr>
      <vt:lpstr>Orario di progetto</vt:lpstr>
      <vt:lpstr>Orario di progetto</vt:lpstr>
      <vt:lpstr>Orario di progetto</vt:lpstr>
      <vt:lpstr>Orario di progetto</vt:lpstr>
      <vt:lpstr>Orario di progetto</vt:lpstr>
      <vt:lpstr>Orario di progetto</vt:lpstr>
      <vt:lpstr>Orario di progetto</vt:lpstr>
      <vt:lpstr>Orario di progetto</vt:lpstr>
      <vt:lpstr>Orario di progetto</vt:lpstr>
      <vt:lpstr>Vantaggi/svantaggi</vt:lpstr>
      <vt:lpstr>Tempistiche e questioni aperte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della nuova linea</dc:title>
  <dc:creator>Daniele Bodei</dc:creator>
  <cp:lastModifiedBy>Carola Fiora</cp:lastModifiedBy>
  <cp:revision>1</cp:revision>
  <cp:lastPrinted>2026-10-13T08:46:26Z</cp:lastPrinted>
  <dcterms:created xsi:type="dcterms:W3CDTF">2026-10-13T08:41:17Z</dcterms:created>
  <dcterms:modified xsi:type="dcterms:W3CDTF">2026-10-13T09:17:14Z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v10.0.20290.1</vt:lpwstr>
  </property>
  <property fmtid="{D5CDD505-2E9C-101B-9397-08002B2CF9AE}" pid="3" name="Created">
    <vt:filetime>2026-06-29T00:00:00Z</vt:filetime>
  </property>
  <property fmtid="{D5CDD505-2E9C-101B-9397-08002B2CF9AE}" pid="4" name="Creator">
    <vt:lpwstr>Microsoft® PowerPoint® per Microsoft 365</vt:lpwstr>
  </property>
  <property fmtid="{D5CDD505-2E9C-101B-9397-08002B2CF9AE}" pid="5" name="LastSaved">
    <vt:filetime>2026-10-13T00:00:00Z</vt:filetime>
  </property>
  <property fmtid="{D5CDD505-2E9C-101B-9397-08002B2CF9AE}" pid="6" name="Producer">
    <vt:lpwstr>Microsoft® PowerPoint® per Microsoft 365</vt:lpwstr>
  </property>
</Properties>
</file>