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7" r:id="rId4"/>
  </p:sldMasterIdLst>
  <p:notesMasterIdLst>
    <p:notesMasterId r:id="rId34"/>
  </p:notesMasterIdLst>
  <p:sldIdLst>
    <p:sldId id="256" r:id="rId5"/>
    <p:sldId id="321" r:id="rId6"/>
    <p:sldId id="340" r:id="rId7"/>
    <p:sldId id="341" r:id="rId8"/>
    <p:sldId id="342" r:id="rId9"/>
    <p:sldId id="343" r:id="rId10"/>
    <p:sldId id="344" r:id="rId11"/>
    <p:sldId id="345" r:id="rId12"/>
    <p:sldId id="346" r:id="rId13"/>
    <p:sldId id="347" r:id="rId14"/>
    <p:sldId id="348" r:id="rId15"/>
    <p:sldId id="349" r:id="rId16"/>
    <p:sldId id="350" r:id="rId17"/>
    <p:sldId id="351" r:id="rId18"/>
    <p:sldId id="288" r:id="rId19"/>
    <p:sldId id="353" r:id="rId20"/>
    <p:sldId id="352" r:id="rId21"/>
    <p:sldId id="354" r:id="rId22"/>
    <p:sldId id="355" r:id="rId23"/>
    <p:sldId id="356" r:id="rId24"/>
    <p:sldId id="357" r:id="rId25"/>
    <p:sldId id="358" r:id="rId26"/>
    <p:sldId id="359" r:id="rId27"/>
    <p:sldId id="360" r:id="rId28"/>
    <p:sldId id="361" r:id="rId29"/>
    <p:sldId id="362" r:id="rId30"/>
    <p:sldId id="363" r:id="rId31"/>
    <p:sldId id="364" r:id="rId32"/>
    <p:sldId id="338" r:id="rId33"/>
  </p:sldIdLst>
  <p:sldSz cx="12192000" cy="6858000"/>
  <p:notesSz cx="6797675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2693456-5619-4507-98E3-08F68344CDBF}" name="Daria Tregambi" initials="DT" userId="S::dtregambi@provincia.brescia.it::a661a1ef-1698-4ca2-8758-3091db978786" providerId="AD"/>
  <p188:author id="{0FB67B89-2EB6-95DE-AAED-913D45A95825}" name="Dionigi Rossomando" initials="DR" userId="S::drossomando@provincia.brescia.it::647339d5-61fc-4426-986c-f3cc9573c782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5E61D"/>
    <a:srgbClr val="77B345"/>
    <a:srgbClr val="DDEDBD"/>
    <a:srgbClr val="2B683D"/>
    <a:srgbClr val="F5F96A"/>
    <a:srgbClr val="1CF0B6"/>
    <a:srgbClr val="C8BFE7"/>
    <a:srgbClr val="FF7F27"/>
    <a:srgbClr val="508927"/>
    <a:srgbClr val="99C6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tile chiaro 2 - Color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Stile chiaro 1 - Color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Stile chi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E25E649-3F16-4E02-A733-19D2CDBF48F0}" styleName="Stile medio 3 - Colore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ile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Stile medio 2 - Color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tile medio 2 - Colore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46F890A9-2807-4EBB-B81D-B2AA78EC7F39}" styleName="Stile scuro 2 - Colore 5/Colore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72833802-FEF1-4C79-8D5D-14CF1EAF98D9}" styleName="Stile chiaro 2 - Color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1E171933-4619-4E11-9A3F-F7608DF75F80}" styleName="Stile medio 1 - Color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93296810-A885-4BE3-A3E7-6D5BEEA58F35}" styleName="Stile medio 2 - Colore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Stile medio 2 - Color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C89EF96-8CEA-46FF-86C4-4CE0E7609802}" styleName="Stile chiaro 3 - Colore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660B408-B3CF-4A94-85FC-2B1E0A45F4A2}" styleName="Stile scuro 2 - Colore 1/Color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25E5076-3810-47DD-B79F-674D7AD40C01}" styleName="Stile scuro 1 - Color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69CF1AB2-1976-4502-BF36-3FF5EA218861}" styleName="Stile medio 4 - Color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D113A9D2-9D6B-4929-AA2D-F23B5EE8CBE7}" styleName="Stile con tema 2 - Colore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6357" autoAdjust="0"/>
  </p:normalViewPr>
  <p:slideViewPr>
    <p:cSldViewPr snapToGrid="0">
      <p:cViewPr>
        <p:scale>
          <a:sx n="120" d="100"/>
          <a:sy n="120" d="100"/>
        </p:scale>
        <p:origin x="84" y="-4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microsoft.com/office/2018/10/relationships/authors" Target="authors.xml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ldanieli\Desktop\Grafici%20istruzione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Cartel1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Cartel1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Cartel1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Cartel1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Cartel1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it-IT" dirty="0">
                <a:latin typeface="Titillium Web" panose="00000500000000000000" pitchFamily="2" charset="0"/>
              </a:rPr>
              <a:t>SECONDARIA DI SECONDO GRADO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it-IT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'Tabella1_16 (2)'!$B$1</c:f>
              <c:strCache>
                <c:ptCount val="1"/>
                <c:pt idx="0">
                  <c:v>SECONDARIA DI SECONDO GRADO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cat>
            <c:strRef>
              <c:f>'Tabella1_16 (2)'!$A$2:$A$6</c:f>
              <c:strCache>
                <c:ptCount val="5"/>
                <c:pt idx="0">
                  <c:v>2025/2026</c:v>
                </c:pt>
                <c:pt idx="1">
                  <c:v>2024/2025</c:v>
                </c:pt>
                <c:pt idx="2">
                  <c:v>2023/2024</c:v>
                </c:pt>
                <c:pt idx="3">
                  <c:v>2022/2023</c:v>
                </c:pt>
                <c:pt idx="4">
                  <c:v>2021/2022</c:v>
                </c:pt>
              </c:strCache>
            </c:strRef>
          </c:cat>
          <c:val>
            <c:numRef>
              <c:f>'Tabella1_16 (2)'!$B$2:$B$6</c:f>
              <c:numCache>
                <c:formatCode>General</c:formatCode>
                <c:ptCount val="5"/>
                <c:pt idx="0">
                  <c:v>50661</c:v>
                </c:pt>
                <c:pt idx="1">
                  <c:v>51103</c:v>
                </c:pt>
                <c:pt idx="2">
                  <c:v>51071</c:v>
                </c:pt>
                <c:pt idx="3">
                  <c:v>51167</c:v>
                </c:pt>
                <c:pt idx="4">
                  <c:v>51290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097-4289-861A-CBB22190A0C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21641856"/>
        <c:axId val="321649536"/>
      </c:barChart>
      <c:catAx>
        <c:axId val="3216418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321649536"/>
        <c:crosses val="autoZero"/>
        <c:auto val="1"/>
        <c:lblAlgn val="ctr"/>
        <c:lblOffset val="100"/>
        <c:noMultiLvlLbl val="0"/>
      </c:catAx>
      <c:valAx>
        <c:axId val="3216495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3216418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1400" spc="300" dirty="0">
                <a:latin typeface="Titillium Web" panose="00000500000000000000" pitchFamily="2" charset="0"/>
              </a:rPr>
              <a:t>TREND ISCRITTI PER A.S.</a:t>
            </a:r>
          </a:p>
        </c:rich>
      </c:tx>
      <c:layout>
        <c:manualLayout>
          <c:xMode val="edge"/>
          <c:yMode val="edge"/>
          <c:x val="0.40950397576675501"/>
          <c:y val="2.182962188835805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it-IT"/>
        </a:p>
      </c:txPr>
    </c:title>
    <c:autoTitleDeleted val="0"/>
    <c:plotArea>
      <c:layout>
        <c:manualLayout>
          <c:layoutTarget val="inner"/>
          <c:xMode val="edge"/>
          <c:yMode val="edge"/>
          <c:x val="0.18206019090662995"/>
          <c:y val="0.16126436781609196"/>
          <c:w val="0.81793980909337005"/>
          <c:h val="0.76931698192898301"/>
        </c:manualLayout>
      </c:layout>
      <c:lineChart>
        <c:grouping val="standard"/>
        <c:varyColors val="0"/>
        <c:ser>
          <c:idx val="0"/>
          <c:order val="0"/>
          <c:tx>
            <c:strRef>
              <c:f>Foglio1!$C$3</c:f>
              <c:strCache>
                <c:ptCount val="1"/>
                <c:pt idx="0">
                  <c:v>Totale Alunni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Foglio1!$B$4:$B$7</c:f>
              <c:strCache>
                <c:ptCount val="4"/>
                <c:pt idx="0">
                  <c:v>2021/2022</c:v>
                </c:pt>
                <c:pt idx="1">
                  <c:v>2022/2023</c:v>
                </c:pt>
                <c:pt idx="2">
                  <c:v>2023/2024</c:v>
                </c:pt>
                <c:pt idx="3">
                  <c:v>2024/2025</c:v>
                </c:pt>
              </c:strCache>
            </c:strRef>
          </c:cat>
          <c:val>
            <c:numRef>
              <c:f>Foglio1!$C$4:$C$7</c:f>
              <c:numCache>
                <c:formatCode>_-* #,##0_-;\-* #,##0_-;_-* "-"??_-;_-@_-</c:formatCode>
                <c:ptCount val="4"/>
                <c:pt idx="0">
                  <c:v>151797</c:v>
                </c:pt>
                <c:pt idx="1">
                  <c:v>149398</c:v>
                </c:pt>
                <c:pt idx="2">
                  <c:v>148101</c:v>
                </c:pt>
                <c:pt idx="3">
                  <c:v>145976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EE6-4972-A951-A2E92E780AB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126532912"/>
        <c:axId val="1126539632"/>
      </c:lineChart>
      <c:catAx>
        <c:axId val="11265329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1126539632"/>
        <c:crosses val="autoZero"/>
        <c:auto val="1"/>
        <c:lblAlgn val="ctr"/>
        <c:lblOffset val="100"/>
        <c:noMultiLvlLbl val="0"/>
      </c:catAx>
      <c:valAx>
        <c:axId val="11265396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-* #,##0_-;\-* #,##0_-;_-* &quot;-&quot;??_-;_-@_-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11265329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300" baseline="0">
                <a:solidFill>
                  <a:schemeClr val="tx1">
                    <a:lumMod val="65000"/>
                    <a:lumOff val="35000"/>
                  </a:schemeClr>
                </a:solidFill>
                <a:latin typeface="Titillium Web" panose="00000500000000000000" pitchFamily="2" charset="0"/>
                <a:ea typeface="+mn-ea"/>
                <a:cs typeface="+mn-cs"/>
              </a:defRPr>
            </a:pPr>
            <a:r>
              <a:rPr lang="en-US" spc="300" dirty="0">
                <a:latin typeface="Titillium Web" panose="00000500000000000000" pitchFamily="2" charset="0"/>
              </a:rPr>
              <a:t>VARIAZIONE RISPETTO A.S. PRECEDENTE</a:t>
            </a:r>
          </a:p>
        </c:rich>
      </c:tx>
      <c:layout>
        <c:manualLayout>
          <c:xMode val="edge"/>
          <c:yMode val="edge"/>
          <c:x val="0.21471192443743697"/>
          <c:y val="1.310067429789540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300" baseline="0">
              <a:solidFill>
                <a:schemeClr val="tx1">
                  <a:lumMod val="65000"/>
                  <a:lumOff val="35000"/>
                </a:schemeClr>
              </a:solidFill>
              <a:latin typeface="Titillium Web" panose="00000500000000000000" pitchFamily="2" charset="0"/>
              <a:ea typeface="+mn-ea"/>
              <a:cs typeface="+mn-cs"/>
            </a:defRPr>
          </a:pPr>
          <a:endParaRPr lang="it-IT"/>
        </a:p>
      </c:txPr>
    </c:title>
    <c:autoTitleDeleted val="0"/>
    <c:plotArea>
      <c:layout/>
      <c:lineChart>
        <c:grouping val="stacked"/>
        <c:varyColors val="0"/>
        <c:ser>
          <c:idx val="0"/>
          <c:order val="0"/>
          <c:tx>
            <c:strRef>
              <c:f>Foglio1!$D$3</c:f>
              <c:strCache>
                <c:ptCount val="1"/>
                <c:pt idx="0">
                  <c:v>Var. A.S.
Precedente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Foglio1!$B$5:$B$7</c:f>
              <c:strCache>
                <c:ptCount val="3"/>
                <c:pt idx="0">
                  <c:v>2022/2023</c:v>
                </c:pt>
                <c:pt idx="1">
                  <c:v>2023/2024</c:v>
                </c:pt>
                <c:pt idx="2">
                  <c:v>2024/2025</c:v>
                </c:pt>
              </c:strCache>
            </c:strRef>
          </c:cat>
          <c:val>
            <c:numRef>
              <c:f>Foglio1!$D$5:$D$7</c:f>
              <c:numCache>
                <c:formatCode>_-* #,##0_-;\-* #,##0_-;_-* "-"??_-;_-@_-</c:formatCode>
                <c:ptCount val="3"/>
                <c:pt idx="0">
                  <c:v>-2399</c:v>
                </c:pt>
                <c:pt idx="1">
                  <c:v>-1297</c:v>
                </c:pt>
                <c:pt idx="2">
                  <c:v>-2125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233-483D-B86A-8579289B868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126580432"/>
        <c:axId val="1126560272"/>
      </c:lineChart>
      <c:catAx>
        <c:axId val="11265804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1126560272"/>
        <c:crosses val="autoZero"/>
        <c:auto val="1"/>
        <c:lblAlgn val="ctr"/>
        <c:lblOffset val="100"/>
        <c:noMultiLvlLbl val="0"/>
      </c:catAx>
      <c:valAx>
        <c:axId val="11265602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-* #,##0_-;\-* #,##0_-;_-* &quot;-&quot;??_-;_-@_-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11265804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zero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it-IT" spc="300" dirty="0">
                <a:latin typeface="Titillium Web" panose="00000500000000000000" pitchFamily="2" charset="0"/>
              </a:rPr>
              <a:t>VARIAZIONE</a:t>
            </a:r>
            <a:r>
              <a:rPr lang="it-IT" spc="300" baseline="0" dirty="0">
                <a:latin typeface="Titillium Web" panose="00000500000000000000" pitchFamily="2" charset="0"/>
              </a:rPr>
              <a:t> RISPETTO ALL’A.S. 2021/2022</a:t>
            </a:r>
            <a:endParaRPr lang="it-IT" spc="300" dirty="0">
              <a:latin typeface="Titillium Web" panose="00000500000000000000" pitchFamily="2" charset="0"/>
            </a:endParaRPr>
          </a:p>
        </c:rich>
      </c:tx>
      <c:layout>
        <c:manualLayout>
          <c:xMode val="edge"/>
          <c:yMode val="edge"/>
          <c:x val="0.16543899773324519"/>
          <c:y val="1.268016505181769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it-IT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Foglio1!$E$3</c:f>
              <c:strCache>
                <c:ptCount val="1"/>
                <c:pt idx="0">
                  <c:v>Var. Totale
dall'A.S. 2021/2022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Foglio1!$B$5:$B$7</c:f>
              <c:strCache>
                <c:ptCount val="3"/>
                <c:pt idx="0">
                  <c:v>2022/2023</c:v>
                </c:pt>
                <c:pt idx="1">
                  <c:v>2023/2024</c:v>
                </c:pt>
                <c:pt idx="2">
                  <c:v>2024/2025</c:v>
                </c:pt>
              </c:strCache>
            </c:strRef>
          </c:cat>
          <c:val>
            <c:numRef>
              <c:f>Foglio1!$E$5:$E$7</c:f>
              <c:numCache>
                <c:formatCode>_-* #,##0_-;\-* #,##0_-;_-* "-"??_-;_-@_-</c:formatCode>
                <c:ptCount val="3"/>
                <c:pt idx="0">
                  <c:v>-2399</c:v>
                </c:pt>
                <c:pt idx="1">
                  <c:v>-3696</c:v>
                </c:pt>
                <c:pt idx="2">
                  <c:v>-5821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C96-4BBB-A0EF-554A35B3325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126572752"/>
        <c:axId val="1126570832"/>
      </c:lineChart>
      <c:catAx>
        <c:axId val="11265727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1126570832"/>
        <c:crosses val="autoZero"/>
        <c:auto val="1"/>
        <c:lblAlgn val="ctr"/>
        <c:lblOffset val="100"/>
        <c:noMultiLvlLbl val="0"/>
      </c:catAx>
      <c:valAx>
        <c:axId val="11265708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-* #,##0_-;\-* #,##0_-;_-* &quot;-&quot;??_-;_-@_-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11265727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>
                <a:latin typeface="Titillium Web" panose="00000500000000000000" pitchFamily="2" charset="0"/>
              </a:rPr>
              <a:t>VARIAZIONI ANNO PRECEDENTE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it-IT"/>
        </a:p>
      </c:txPr>
    </c:title>
    <c:autoTitleDeleted val="0"/>
    <c:plotArea>
      <c:layout/>
      <c:lineChart>
        <c:grouping val="standard"/>
        <c:varyColors val="0"/>
        <c:ser>
          <c:idx val="1"/>
          <c:order val="0"/>
          <c:tx>
            <c:strRef>
              <c:f>Foglio1!$E$63</c:f>
              <c:strCache>
                <c:ptCount val="1"/>
                <c:pt idx="0">
                  <c:v>Var. Anno prec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Foglio1!$B$65:$B$84</c:f>
              <c:numCache>
                <c:formatCode>General</c:formatCode>
                <c:ptCount val="20"/>
                <c:pt idx="0">
                  <c:v>2024</c:v>
                </c:pt>
                <c:pt idx="1">
                  <c:v>2025</c:v>
                </c:pt>
                <c:pt idx="2">
                  <c:v>2026</c:v>
                </c:pt>
                <c:pt idx="3">
                  <c:v>2027</c:v>
                </c:pt>
                <c:pt idx="4">
                  <c:v>2028</c:v>
                </c:pt>
                <c:pt idx="5">
                  <c:v>2029</c:v>
                </c:pt>
                <c:pt idx="6">
                  <c:v>2030</c:v>
                </c:pt>
                <c:pt idx="7">
                  <c:v>2031</c:v>
                </c:pt>
                <c:pt idx="8">
                  <c:v>2032</c:v>
                </c:pt>
                <c:pt idx="9">
                  <c:v>2033</c:v>
                </c:pt>
                <c:pt idx="10">
                  <c:v>2034</c:v>
                </c:pt>
                <c:pt idx="11">
                  <c:v>2035</c:v>
                </c:pt>
                <c:pt idx="12">
                  <c:v>2036</c:v>
                </c:pt>
                <c:pt idx="13">
                  <c:v>2037</c:v>
                </c:pt>
                <c:pt idx="14">
                  <c:v>2038</c:v>
                </c:pt>
                <c:pt idx="15">
                  <c:v>2039</c:v>
                </c:pt>
                <c:pt idx="16">
                  <c:v>2040</c:v>
                </c:pt>
                <c:pt idx="17">
                  <c:v>2041</c:v>
                </c:pt>
                <c:pt idx="18">
                  <c:v>2042</c:v>
                </c:pt>
                <c:pt idx="19">
                  <c:v>2043</c:v>
                </c:pt>
              </c:numCache>
            </c:numRef>
          </c:cat>
          <c:val>
            <c:numRef>
              <c:f>Foglio1!$E$65:$E$84</c:f>
              <c:numCache>
                <c:formatCode>0</c:formatCode>
                <c:ptCount val="20"/>
                <c:pt idx="0">
                  <c:v>45.319999999999709</c:v>
                </c:pt>
                <c:pt idx="1">
                  <c:v>32.240000000000236</c:v>
                </c:pt>
                <c:pt idx="2">
                  <c:v>36.319999999999709</c:v>
                </c:pt>
                <c:pt idx="3">
                  <c:v>-16.4399999999996</c:v>
                </c:pt>
                <c:pt idx="4">
                  <c:v>-37.680000000000291</c:v>
                </c:pt>
                <c:pt idx="5">
                  <c:v>-53.319999999999709</c:v>
                </c:pt>
                <c:pt idx="6">
                  <c:v>-60.520000000000437</c:v>
                </c:pt>
                <c:pt idx="7">
                  <c:v>-64.519999999999982</c:v>
                </c:pt>
                <c:pt idx="8">
                  <c:v>-51.079999999999927</c:v>
                </c:pt>
                <c:pt idx="9">
                  <c:v>-51.079999999999927</c:v>
                </c:pt>
                <c:pt idx="10">
                  <c:v>-54</c:v>
                </c:pt>
                <c:pt idx="11">
                  <c:v>-61.599999999999909</c:v>
                </c:pt>
                <c:pt idx="12">
                  <c:v>-68.599999999999909</c:v>
                </c:pt>
                <c:pt idx="13">
                  <c:v>-66.760000000000218</c:v>
                </c:pt>
                <c:pt idx="14">
                  <c:v>-57.279999999999745</c:v>
                </c:pt>
                <c:pt idx="15">
                  <c:v>-54.040000000000191</c:v>
                </c:pt>
                <c:pt idx="16">
                  <c:v>-35.720000000000027</c:v>
                </c:pt>
                <c:pt idx="17">
                  <c:v>-18.879999999999882</c:v>
                </c:pt>
                <c:pt idx="18">
                  <c:v>-6.4800000000000182</c:v>
                </c:pt>
                <c:pt idx="19">
                  <c:v>3.0399999999999636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740D-4E2F-80EF-8A84DAD4E9D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956584096"/>
        <c:axId val="930399520"/>
      </c:lineChart>
      <c:catAx>
        <c:axId val="9565840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930399520"/>
        <c:crosses val="autoZero"/>
        <c:auto val="1"/>
        <c:lblAlgn val="ctr"/>
        <c:lblOffset val="100"/>
        <c:noMultiLvlLbl val="0"/>
      </c:catAx>
      <c:valAx>
        <c:axId val="9303995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9565840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300" baseline="0">
                <a:solidFill>
                  <a:schemeClr val="tx1">
                    <a:lumMod val="65000"/>
                    <a:lumOff val="35000"/>
                  </a:schemeClr>
                </a:solidFill>
                <a:latin typeface="Titillium Web" panose="00000500000000000000" pitchFamily="2" charset="0"/>
                <a:ea typeface="+mn-ea"/>
                <a:cs typeface="+mn-cs"/>
              </a:defRPr>
            </a:pPr>
            <a:r>
              <a:rPr lang="en-US" spc="300" dirty="0">
                <a:latin typeface="Titillium Web" panose="00000500000000000000" pitchFamily="2" charset="0"/>
              </a:rPr>
              <a:t>FABBISOGNO CLASSI</a:t>
            </a:r>
          </a:p>
        </c:rich>
      </c:tx>
      <c:layout>
        <c:manualLayout>
          <c:xMode val="edge"/>
          <c:yMode val="edge"/>
          <c:x val="0.3406398994550166"/>
          <c:y val="2.740451414925275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300" baseline="0">
              <a:solidFill>
                <a:schemeClr val="tx1">
                  <a:lumMod val="65000"/>
                  <a:lumOff val="35000"/>
                </a:schemeClr>
              </a:solidFill>
              <a:latin typeface="Titillium Web" panose="00000500000000000000" pitchFamily="2" charset="0"/>
              <a:ea typeface="+mn-ea"/>
              <a:cs typeface="+mn-cs"/>
            </a:defRPr>
          </a:pPr>
          <a:endParaRPr lang="it-IT"/>
        </a:p>
      </c:txPr>
    </c:title>
    <c:autoTitleDeleted val="0"/>
    <c:plotArea>
      <c:layout/>
      <c:lineChart>
        <c:grouping val="standard"/>
        <c:varyColors val="0"/>
        <c:ser>
          <c:idx val="1"/>
          <c:order val="0"/>
          <c:tx>
            <c:strRef>
              <c:f>Foglio1!$D$63</c:f>
              <c:strCache>
                <c:ptCount val="1"/>
                <c:pt idx="0">
                  <c:v>Fab.Classi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Foglio1!$B$64:$B$84</c:f>
              <c:numCache>
                <c:formatCode>General</c:formatCode>
                <c:ptCount val="21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  <c:pt idx="3">
                  <c:v>2026</c:v>
                </c:pt>
                <c:pt idx="4">
                  <c:v>2027</c:v>
                </c:pt>
                <c:pt idx="5">
                  <c:v>2028</c:v>
                </c:pt>
                <c:pt idx="6">
                  <c:v>2029</c:v>
                </c:pt>
                <c:pt idx="7">
                  <c:v>2030</c:v>
                </c:pt>
                <c:pt idx="8">
                  <c:v>2031</c:v>
                </c:pt>
                <c:pt idx="9">
                  <c:v>2032</c:v>
                </c:pt>
                <c:pt idx="10">
                  <c:v>2033</c:v>
                </c:pt>
                <c:pt idx="11">
                  <c:v>2034</c:v>
                </c:pt>
                <c:pt idx="12">
                  <c:v>2035</c:v>
                </c:pt>
                <c:pt idx="13">
                  <c:v>2036</c:v>
                </c:pt>
                <c:pt idx="14">
                  <c:v>2037</c:v>
                </c:pt>
                <c:pt idx="15">
                  <c:v>2038</c:v>
                </c:pt>
                <c:pt idx="16">
                  <c:v>2039</c:v>
                </c:pt>
                <c:pt idx="17">
                  <c:v>2040</c:v>
                </c:pt>
                <c:pt idx="18">
                  <c:v>2041</c:v>
                </c:pt>
                <c:pt idx="19">
                  <c:v>2042</c:v>
                </c:pt>
                <c:pt idx="20">
                  <c:v>2043</c:v>
                </c:pt>
              </c:numCache>
            </c:numRef>
          </c:cat>
          <c:val>
            <c:numRef>
              <c:f>Foglio1!$D$64:$D$84</c:f>
              <c:numCache>
                <c:formatCode>0</c:formatCode>
                <c:ptCount val="21"/>
                <c:pt idx="0">
                  <c:v>2582.3200000000002</c:v>
                </c:pt>
                <c:pt idx="1">
                  <c:v>2627.64</c:v>
                </c:pt>
                <c:pt idx="2">
                  <c:v>2659.88</c:v>
                </c:pt>
                <c:pt idx="3">
                  <c:v>2696.2</c:v>
                </c:pt>
                <c:pt idx="4">
                  <c:v>2679.76</c:v>
                </c:pt>
                <c:pt idx="5">
                  <c:v>2642.08</c:v>
                </c:pt>
                <c:pt idx="6">
                  <c:v>2588.7600000000002</c:v>
                </c:pt>
                <c:pt idx="7">
                  <c:v>2528.2399999999998</c:v>
                </c:pt>
                <c:pt idx="8">
                  <c:v>2463.7199999999998</c:v>
                </c:pt>
                <c:pt idx="9">
                  <c:v>2412.64</c:v>
                </c:pt>
                <c:pt idx="10">
                  <c:v>2361.56</c:v>
                </c:pt>
                <c:pt idx="11">
                  <c:v>2307.56</c:v>
                </c:pt>
                <c:pt idx="12">
                  <c:v>2245.96</c:v>
                </c:pt>
                <c:pt idx="13">
                  <c:v>2177.36</c:v>
                </c:pt>
                <c:pt idx="14">
                  <c:v>2110.6</c:v>
                </c:pt>
                <c:pt idx="15">
                  <c:v>2053.3200000000002</c:v>
                </c:pt>
                <c:pt idx="16">
                  <c:v>1999.28</c:v>
                </c:pt>
                <c:pt idx="17">
                  <c:v>1963.56</c:v>
                </c:pt>
                <c:pt idx="18">
                  <c:v>1944.68</c:v>
                </c:pt>
                <c:pt idx="19">
                  <c:v>1938.2</c:v>
                </c:pt>
                <c:pt idx="20">
                  <c:v>1941.24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3A4E-436A-9559-1686A8A3059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956575456"/>
        <c:axId val="956575936"/>
      </c:lineChart>
      <c:catAx>
        <c:axId val="9565754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956575936"/>
        <c:crosses val="autoZero"/>
        <c:auto val="1"/>
        <c:lblAlgn val="ctr"/>
        <c:lblOffset val="100"/>
        <c:noMultiLvlLbl val="0"/>
      </c:catAx>
      <c:valAx>
        <c:axId val="956575936"/>
        <c:scaling>
          <c:orientation val="minMax"/>
          <c:max val="3000"/>
          <c:min val="18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9565754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it-IT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A42FEDD-8168-466F-8842-0963B8A79B16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61FF46F7-846E-403F-98D2-E90A9E275B7C}" type="pres">
      <dgm:prSet presAssocID="{8A42FEDD-8168-466F-8842-0963B8A79B16}" presName="theList" presStyleCnt="0">
        <dgm:presLayoutVars>
          <dgm:dir/>
          <dgm:animLvl val="lvl"/>
          <dgm:resizeHandles val="exact"/>
        </dgm:presLayoutVars>
      </dgm:prSet>
      <dgm:spPr/>
    </dgm:pt>
  </dgm:ptLst>
  <dgm:cxnLst>
    <dgm:cxn modelId="{BF9BFC45-96E6-4EEE-AECE-9AD0FAE807C0}" type="presOf" srcId="{8A42FEDD-8168-466F-8842-0963B8A79B16}" destId="{61FF46F7-846E-403F-98D2-E90A9E275B7C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A42FEDD-8168-466F-8842-0963B8A79B16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61FF46F7-846E-403F-98D2-E90A9E275B7C}" type="pres">
      <dgm:prSet presAssocID="{8A42FEDD-8168-466F-8842-0963B8A79B16}" presName="theList" presStyleCnt="0">
        <dgm:presLayoutVars>
          <dgm:dir/>
          <dgm:animLvl val="lvl"/>
          <dgm:resizeHandles val="exact"/>
        </dgm:presLayoutVars>
      </dgm:prSet>
      <dgm:spPr/>
    </dgm:pt>
  </dgm:ptLst>
  <dgm:cxnLst>
    <dgm:cxn modelId="{BF9BFC45-96E6-4EEE-AECE-9AD0FAE807C0}" type="presOf" srcId="{8A42FEDD-8168-466F-8842-0963B8A79B16}" destId="{61FF46F7-846E-403F-98D2-E90A9E275B7C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A42FEDD-8168-466F-8842-0963B8A79B16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61FF46F7-846E-403F-98D2-E90A9E275B7C}" type="pres">
      <dgm:prSet presAssocID="{8A42FEDD-8168-466F-8842-0963B8A79B16}" presName="theList" presStyleCnt="0">
        <dgm:presLayoutVars>
          <dgm:dir/>
          <dgm:animLvl val="lvl"/>
          <dgm:resizeHandles val="exact"/>
        </dgm:presLayoutVars>
      </dgm:prSet>
      <dgm:spPr/>
    </dgm:pt>
  </dgm:ptLst>
  <dgm:cxnLst>
    <dgm:cxn modelId="{BF9BFC45-96E6-4EEE-AECE-9AD0FAE807C0}" type="presOf" srcId="{8A42FEDD-8168-466F-8842-0963B8A79B16}" destId="{61FF46F7-846E-403F-98D2-E90A9E275B7C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E7A281-CBDD-49DC-B44E-BC10CD381171}" type="datetimeFigureOut">
              <a:rPr lang="it-IT" smtClean="0"/>
              <a:t>09/04/2025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3488"/>
            <a:ext cx="5921375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50443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82C633-EB9D-4C2F-8B0C-C46C94C976D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101246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4/9/2025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2216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4/9/2025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606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4/9/2025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427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4/9/2025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2150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4/9/2025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678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4/9/2025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4169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4/9/2025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0476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4/9/2025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695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4/9/2025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9441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4/9/2025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3831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4/9/2025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205542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4/9/2025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7853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4/9/2025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405638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4/9/2025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21104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4/9/2025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8887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4/9/2025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69019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smtClean="0"/>
              <a:t>4/9/2025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8F63A3B-78C7-47BE-AE5E-E10140E04643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946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  <p:sldLayoutId id="2147483759" r:id="rId12"/>
    <p:sldLayoutId id="2147483760" r:id="rId13"/>
    <p:sldLayoutId id="2147483761" r:id="rId14"/>
    <p:sldLayoutId id="2147483762" r:id="rId15"/>
    <p:sldLayoutId id="214748376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1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1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asellaDiTesto 8">
            <a:extLst>
              <a:ext uri="{FF2B5EF4-FFF2-40B4-BE49-F238E27FC236}">
                <a16:creationId xmlns:a16="http://schemas.microsoft.com/office/drawing/2014/main" id="{5CFF2C42-72E9-CD88-EA61-672138A55C0F}"/>
              </a:ext>
            </a:extLst>
          </p:cNvPr>
          <p:cNvSpPr txBox="1"/>
          <p:nvPr/>
        </p:nvSpPr>
        <p:spPr>
          <a:xfrm>
            <a:off x="2030998" y="3889990"/>
            <a:ext cx="597164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6900" spc="600" dirty="0">
                <a:ln w="3175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1">
                    <a:alpha val="40000"/>
                  </a:schemeClr>
                </a:solidFill>
                <a:latin typeface="Titillium Web Black" panose="00000A00000000000000" pitchFamily="2" charset="0"/>
              </a:rPr>
              <a:t>ISTRUZIONE</a:t>
            </a:r>
          </a:p>
        </p:txBody>
      </p:sp>
      <p:sp>
        <p:nvSpPr>
          <p:cNvPr id="3" name="Rettangolo 2">
            <a:extLst>
              <a:ext uri="{FF2B5EF4-FFF2-40B4-BE49-F238E27FC236}">
                <a16:creationId xmlns:a16="http://schemas.microsoft.com/office/drawing/2014/main" id="{62D7F69E-F925-D117-4C43-D38DA02044ED}"/>
              </a:ext>
            </a:extLst>
          </p:cNvPr>
          <p:cNvSpPr/>
          <p:nvPr/>
        </p:nvSpPr>
        <p:spPr>
          <a:xfrm>
            <a:off x="-6" y="4925237"/>
            <a:ext cx="10572123" cy="1938439"/>
          </a:xfrm>
          <a:custGeom>
            <a:avLst/>
            <a:gdLst>
              <a:gd name="connsiteX0" fmla="*/ 0 w 12192000"/>
              <a:gd name="connsiteY0" fmla="*/ 0 h 1179146"/>
              <a:gd name="connsiteX1" fmla="*/ 12192000 w 12192000"/>
              <a:gd name="connsiteY1" fmla="*/ 0 h 1179146"/>
              <a:gd name="connsiteX2" fmla="*/ 12192000 w 12192000"/>
              <a:gd name="connsiteY2" fmla="*/ 1179146 h 1179146"/>
              <a:gd name="connsiteX3" fmla="*/ 0 w 12192000"/>
              <a:gd name="connsiteY3" fmla="*/ 1179146 h 1179146"/>
              <a:gd name="connsiteX4" fmla="*/ 0 w 12192000"/>
              <a:gd name="connsiteY4" fmla="*/ 0 h 1179146"/>
              <a:gd name="connsiteX0" fmla="*/ 0 w 12192000"/>
              <a:gd name="connsiteY0" fmla="*/ 0 h 1179146"/>
              <a:gd name="connsiteX1" fmla="*/ 12192000 w 12192000"/>
              <a:gd name="connsiteY1" fmla="*/ 0 h 1179146"/>
              <a:gd name="connsiteX2" fmla="*/ 8961120 w 12192000"/>
              <a:gd name="connsiteY2" fmla="*/ 1170437 h 1179146"/>
              <a:gd name="connsiteX3" fmla="*/ 0 w 12192000"/>
              <a:gd name="connsiteY3" fmla="*/ 1179146 h 1179146"/>
              <a:gd name="connsiteX4" fmla="*/ 0 w 12192000"/>
              <a:gd name="connsiteY4" fmla="*/ 0 h 1179146"/>
              <a:gd name="connsiteX0" fmla="*/ 0 w 9901646"/>
              <a:gd name="connsiteY0" fmla="*/ 0 h 1179146"/>
              <a:gd name="connsiteX1" fmla="*/ 9901646 w 9901646"/>
              <a:gd name="connsiteY1" fmla="*/ 8709 h 1179146"/>
              <a:gd name="connsiteX2" fmla="*/ 8961120 w 9901646"/>
              <a:gd name="connsiteY2" fmla="*/ 1170437 h 1179146"/>
              <a:gd name="connsiteX3" fmla="*/ 0 w 9901646"/>
              <a:gd name="connsiteY3" fmla="*/ 1179146 h 1179146"/>
              <a:gd name="connsiteX4" fmla="*/ 0 w 9901646"/>
              <a:gd name="connsiteY4" fmla="*/ 0 h 1179146"/>
              <a:gd name="connsiteX0" fmla="*/ 0 w 9919163"/>
              <a:gd name="connsiteY0" fmla="*/ 0 h 1179146"/>
              <a:gd name="connsiteX1" fmla="*/ 9919163 w 9919163"/>
              <a:gd name="connsiteY1" fmla="*/ 15716 h 1179146"/>
              <a:gd name="connsiteX2" fmla="*/ 8961120 w 9919163"/>
              <a:gd name="connsiteY2" fmla="*/ 1170437 h 1179146"/>
              <a:gd name="connsiteX3" fmla="*/ 0 w 9919163"/>
              <a:gd name="connsiteY3" fmla="*/ 1179146 h 1179146"/>
              <a:gd name="connsiteX4" fmla="*/ 0 w 9919163"/>
              <a:gd name="connsiteY4" fmla="*/ 0 h 1179146"/>
              <a:gd name="connsiteX0" fmla="*/ 0 w 9919163"/>
              <a:gd name="connsiteY0" fmla="*/ 0 h 1179146"/>
              <a:gd name="connsiteX1" fmla="*/ 9919163 w 9919163"/>
              <a:gd name="connsiteY1" fmla="*/ 15716 h 1179146"/>
              <a:gd name="connsiteX2" fmla="*/ 8950610 w 9919163"/>
              <a:gd name="connsiteY2" fmla="*/ 1177444 h 1179146"/>
              <a:gd name="connsiteX3" fmla="*/ 0 w 9919163"/>
              <a:gd name="connsiteY3" fmla="*/ 1179146 h 1179146"/>
              <a:gd name="connsiteX4" fmla="*/ 0 w 9919163"/>
              <a:gd name="connsiteY4" fmla="*/ 0 h 1179146"/>
              <a:gd name="connsiteX0" fmla="*/ 0 w 9901645"/>
              <a:gd name="connsiteY0" fmla="*/ 0 h 1179146"/>
              <a:gd name="connsiteX1" fmla="*/ 9901645 w 9901645"/>
              <a:gd name="connsiteY1" fmla="*/ 12212 h 1179146"/>
              <a:gd name="connsiteX2" fmla="*/ 8950610 w 9901645"/>
              <a:gd name="connsiteY2" fmla="*/ 1177444 h 1179146"/>
              <a:gd name="connsiteX3" fmla="*/ 0 w 9901645"/>
              <a:gd name="connsiteY3" fmla="*/ 1179146 h 1179146"/>
              <a:gd name="connsiteX4" fmla="*/ 0 w 9901645"/>
              <a:gd name="connsiteY4" fmla="*/ 0 h 1179146"/>
              <a:gd name="connsiteX0" fmla="*/ 0 w 9975217"/>
              <a:gd name="connsiteY0" fmla="*/ 0 h 1179146"/>
              <a:gd name="connsiteX1" fmla="*/ 9975217 w 9975217"/>
              <a:gd name="connsiteY1" fmla="*/ 12212 h 1179146"/>
              <a:gd name="connsiteX2" fmla="*/ 8950610 w 9975217"/>
              <a:gd name="connsiteY2" fmla="*/ 1177444 h 1179146"/>
              <a:gd name="connsiteX3" fmla="*/ 0 w 9975217"/>
              <a:gd name="connsiteY3" fmla="*/ 1179146 h 1179146"/>
              <a:gd name="connsiteX4" fmla="*/ 0 w 9975217"/>
              <a:gd name="connsiteY4" fmla="*/ 0 h 1179146"/>
              <a:gd name="connsiteX0" fmla="*/ 0 w 10572117"/>
              <a:gd name="connsiteY0" fmla="*/ 0 h 1179146"/>
              <a:gd name="connsiteX1" fmla="*/ 10572117 w 10572117"/>
              <a:gd name="connsiteY1" fmla="*/ 12212 h 1179146"/>
              <a:gd name="connsiteX2" fmla="*/ 8950610 w 10572117"/>
              <a:gd name="connsiteY2" fmla="*/ 1177444 h 1179146"/>
              <a:gd name="connsiteX3" fmla="*/ 0 w 10572117"/>
              <a:gd name="connsiteY3" fmla="*/ 1179146 h 1179146"/>
              <a:gd name="connsiteX4" fmla="*/ 0 w 10572117"/>
              <a:gd name="connsiteY4" fmla="*/ 0 h 1179146"/>
              <a:gd name="connsiteX0" fmla="*/ 0 w 10572117"/>
              <a:gd name="connsiteY0" fmla="*/ 0 h 1182609"/>
              <a:gd name="connsiteX1" fmla="*/ 10572117 w 10572117"/>
              <a:gd name="connsiteY1" fmla="*/ 12212 h 1182609"/>
              <a:gd name="connsiteX2" fmla="*/ 8937910 w 10572117"/>
              <a:gd name="connsiteY2" fmla="*/ 1182609 h 1182609"/>
              <a:gd name="connsiteX3" fmla="*/ 0 w 10572117"/>
              <a:gd name="connsiteY3" fmla="*/ 1179146 h 1182609"/>
              <a:gd name="connsiteX4" fmla="*/ 0 w 10572117"/>
              <a:gd name="connsiteY4" fmla="*/ 0 h 11826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72117" h="1182609">
                <a:moveTo>
                  <a:pt x="0" y="0"/>
                </a:moveTo>
                <a:lnTo>
                  <a:pt x="10572117" y="12212"/>
                </a:lnTo>
                <a:lnTo>
                  <a:pt x="8937910" y="1182609"/>
                </a:lnTo>
                <a:lnTo>
                  <a:pt x="0" y="1179146"/>
                </a:lnTo>
                <a:lnTo>
                  <a:pt x="0" y="0"/>
                </a:lnTo>
                <a:close/>
              </a:path>
            </a:pathLst>
          </a:custGeom>
          <a:solidFill>
            <a:srgbClr val="2B683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533D146A-908B-F603-7148-07473E15D2F3}"/>
              </a:ext>
            </a:extLst>
          </p:cNvPr>
          <p:cNvSpPr txBox="1"/>
          <p:nvPr/>
        </p:nvSpPr>
        <p:spPr>
          <a:xfrm>
            <a:off x="2006341" y="2898084"/>
            <a:ext cx="566533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4800" dirty="0">
                <a:solidFill>
                  <a:schemeClr val="tx2"/>
                </a:solidFill>
                <a:effectLst>
                  <a:glow rad="38100">
                    <a:schemeClr val="bg1">
                      <a:alpha val="60000"/>
                    </a:schemeClr>
                  </a:glow>
                </a:effectLst>
                <a:latin typeface="Titillium Web SemiBold" panose="00000700000000000000" pitchFamily="2" charset="0"/>
                <a:cs typeface="Biome" panose="020B0502040204020203" pitchFamily="34" charset="0"/>
              </a:rPr>
              <a:t>ISTITUTI SECONDARI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AF5DC104-4A9C-5BA0-AA32-660C43A317A5}"/>
              </a:ext>
            </a:extLst>
          </p:cNvPr>
          <p:cNvSpPr txBox="1"/>
          <p:nvPr/>
        </p:nvSpPr>
        <p:spPr>
          <a:xfrm>
            <a:off x="2006341" y="3429343"/>
            <a:ext cx="59367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800" dirty="0">
                <a:solidFill>
                  <a:schemeClr val="tx2"/>
                </a:solidFill>
                <a:effectLst>
                  <a:glow rad="38100">
                    <a:schemeClr val="bg1">
                      <a:alpha val="60000"/>
                    </a:schemeClr>
                  </a:glow>
                </a:effectLst>
                <a:latin typeface="Titillium Web SemiBold" panose="00000700000000000000" pitchFamily="2" charset="0"/>
              </a:rPr>
              <a:t>DI SECONDO GRADO:</a:t>
            </a:r>
          </a:p>
        </p:txBody>
      </p:sp>
      <p:pic>
        <p:nvPicPr>
          <p:cNvPr id="12" name="Immagine 11" descr="Immagine che contiene testo, poster, cartone animato, grafica&#10;&#10;Descrizione generata automaticamente">
            <a:extLst>
              <a:ext uri="{FF2B5EF4-FFF2-40B4-BE49-F238E27FC236}">
                <a16:creationId xmlns:a16="http://schemas.microsoft.com/office/drawing/2014/main" id="{BB054A04-8A09-329A-7474-2A840DED72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091" y="202782"/>
            <a:ext cx="689012" cy="1000748"/>
          </a:xfrm>
          <a:prstGeom prst="rect">
            <a:avLst/>
          </a:prstGeom>
        </p:spPr>
      </p:pic>
      <p:sp>
        <p:nvSpPr>
          <p:cNvPr id="13" name="Triangolo isoscele 12">
            <a:extLst>
              <a:ext uri="{FF2B5EF4-FFF2-40B4-BE49-F238E27FC236}">
                <a16:creationId xmlns:a16="http://schemas.microsoft.com/office/drawing/2014/main" id="{25903838-CB97-ADE0-7D1F-4B4525A201B8}"/>
              </a:ext>
            </a:extLst>
          </p:cNvPr>
          <p:cNvSpPr/>
          <p:nvPr/>
        </p:nvSpPr>
        <p:spPr>
          <a:xfrm rot="10800000">
            <a:off x="-1" y="0"/>
            <a:ext cx="2006345" cy="6858000"/>
          </a:xfrm>
          <a:prstGeom prst="triangle">
            <a:avLst>
              <a:gd name="adj" fmla="val 100000"/>
            </a:avLst>
          </a:prstGeom>
          <a:solidFill>
            <a:srgbClr val="83B33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" name="Triangolo isoscele 13">
            <a:extLst>
              <a:ext uri="{FF2B5EF4-FFF2-40B4-BE49-F238E27FC236}">
                <a16:creationId xmlns:a16="http://schemas.microsoft.com/office/drawing/2014/main" id="{0B5A05B2-6699-5AD4-9D1F-2B7D66013405}"/>
              </a:ext>
            </a:extLst>
          </p:cNvPr>
          <p:cNvSpPr/>
          <p:nvPr/>
        </p:nvSpPr>
        <p:spPr>
          <a:xfrm rot="10800000">
            <a:off x="-5" y="-1"/>
            <a:ext cx="2006345" cy="2981326"/>
          </a:xfrm>
          <a:prstGeom prst="triangle">
            <a:avLst>
              <a:gd name="adj" fmla="val 100000"/>
            </a:avLst>
          </a:prstGeom>
          <a:solidFill>
            <a:srgbClr val="50892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411B4ECA-4DC6-06F0-120E-21E543CAC04E}"/>
              </a:ext>
            </a:extLst>
          </p:cNvPr>
          <p:cNvSpPr txBox="1"/>
          <p:nvPr/>
        </p:nvSpPr>
        <p:spPr>
          <a:xfrm>
            <a:off x="3404159" y="2617575"/>
            <a:ext cx="42675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spc="600" dirty="0">
                <a:solidFill>
                  <a:schemeClr val="tx2"/>
                </a:solidFill>
                <a:latin typeface="Titillium Web SemiBold" panose="00000700000000000000" pitchFamily="2" charset="0"/>
              </a:rPr>
              <a:t>PROVINCIA DI BRESCIA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4D48FC84-C74C-CF4F-91C6-BC0333D7F1AD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9588" y="2581213"/>
            <a:ext cx="3687481" cy="3675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760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riangolo isoscele 4">
            <a:extLst>
              <a:ext uri="{FF2B5EF4-FFF2-40B4-BE49-F238E27FC236}">
                <a16:creationId xmlns:a16="http://schemas.microsoft.com/office/drawing/2014/main" id="{9CCB45EF-30BD-6C75-4ED0-86400490F18A}"/>
              </a:ext>
            </a:extLst>
          </p:cNvPr>
          <p:cNvSpPr/>
          <p:nvPr/>
        </p:nvSpPr>
        <p:spPr>
          <a:xfrm rot="10800000">
            <a:off x="0" y="-61"/>
            <a:ext cx="2006345" cy="2981326"/>
          </a:xfrm>
          <a:prstGeom prst="triangle">
            <a:avLst>
              <a:gd name="adj" fmla="val 100000"/>
            </a:avLst>
          </a:prstGeom>
          <a:solidFill>
            <a:srgbClr val="69984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57714FF5-1C0C-BD9B-6888-4F8BE17ADF2F}"/>
              </a:ext>
            </a:extLst>
          </p:cNvPr>
          <p:cNvSpPr txBox="1"/>
          <p:nvPr/>
        </p:nvSpPr>
        <p:spPr>
          <a:xfrm>
            <a:off x="2006346" y="115589"/>
            <a:ext cx="690295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it-IT" sz="2000" dirty="0">
                <a:solidFill>
                  <a:schemeClr val="accent1">
                    <a:lumMod val="75000"/>
                  </a:schemeClr>
                </a:solidFill>
                <a:latin typeface="Titillium Web" panose="00000500000000000000" pitchFamily="2" charset="0"/>
              </a:rPr>
              <a:t> </a:t>
            </a:r>
            <a:r>
              <a:rPr lang="it-IT" sz="2000" spc="300" dirty="0">
                <a:solidFill>
                  <a:schemeClr val="accent2"/>
                </a:solidFill>
                <a:latin typeface="Titillium Web SemiBold" panose="00000700000000000000" pitchFamily="2" charset="0"/>
              </a:rPr>
              <a:t>TAB. 1</a:t>
            </a:r>
            <a:endParaRPr lang="it-IT" sz="3200" spc="300" dirty="0">
              <a:solidFill>
                <a:schemeClr val="accent2"/>
              </a:solidFill>
              <a:latin typeface="Titillium Web SemiBold" panose="00000700000000000000" pitchFamily="2" charset="0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93EBCB62-96CA-1A6F-24EC-3A46789FA323}"/>
              </a:ext>
            </a:extLst>
          </p:cNvPr>
          <p:cNvSpPr txBox="1"/>
          <p:nvPr/>
        </p:nvSpPr>
        <p:spPr>
          <a:xfrm>
            <a:off x="1833829" y="372533"/>
            <a:ext cx="7247988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7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  <a:t>ISTITUTI SCOLASTICI E N° ALUNNI </a:t>
            </a:r>
            <a:br>
              <a:rPr lang="it-IT" sz="1800" b="1" kern="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it-IT" sz="17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  <a:t>AA.SS. 2025/2026 – 2021/2022 </a:t>
            </a:r>
            <a:br>
              <a:rPr lang="it-IT" sz="17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</a:br>
            <a:r>
              <a:rPr lang="it-IT" sz="14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  <a:t>(fonte UST aprile 2025)</a:t>
            </a:r>
            <a:endParaRPr lang="it-IT" sz="1700" spc="300" dirty="0">
              <a:solidFill>
                <a:schemeClr val="tx2"/>
              </a:solidFill>
              <a:latin typeface="Titillium Web SemiBold" panose="00000700000000000000" pitchFamily="2" charset="0"/>
            </a:endParaRPr>
          </a:p>
        </p:txBody>
      </p:sp>
      <p:graphicFrame>
        <p:nvGraphicFramePr>
          <p:cNvPr id="4" name="Tabella 3">
            <a:extLst>
              <a:ext uri="{FF2B5EF4-FFF2-40B4-BE49-F238E27FC236}">
                <a16:creationId xmlns:a16="http://schemas.microsoft.com/office/drawing/2014/main" id="{D7DCBBDF-EC97-ECFE-B6D3-B840272F9ED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3965583"/>
              </p:ext>
            </p:extLst>
          </p:nvPr>
        </p:nvGraphicFramePr>
        <p:xfrm>
          <a:off x="612000" y="1486434"/>
          <a:ext cx="9683077" cy="4892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83077">
                  <a:extLst>
                    <a:ext uri="{9D8B030D-6E8A-4147-A177-3AD203B41FA5}">
                      <a16:colId xmlns:a16="http://schemas.microsoft.com/office/drawing/2014/main" val="4159947539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1463305618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1670189815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796964186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3468060203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757999488"/>
                    </a:ext>
                  </a:extLst>
                </a:gridCol>
              </a:tblGrid>
              <a:tr h="392400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u="none" strike="noStrike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</a:rPr>
                        <a:t>ISTITUTO</a:t>
                      </a:r>
                      <a:endParaRPr lang="it-IT" sz="1050" b="1" i="0" u="none" strike="noStrike" dirty="0">
                        <a:solidFill>
                          <a:schemeClr val="tx2"/>
                        </a:solidFill>
                        <a:effectLst/>
                        <a:latin typeface="Titillium Web SemiBold" panose="00000700000000000000" pitchFamily="2" charset="0"/>
                      </a:endParaRPr>
                    </a:p>
                  </a:txBody>
                  <a:tcPr marL="216000" marR="216000" marT="6426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ALUNNI 2025/2026</a:t>
                      </a:r>
                    </a:p>
                  </a:txBody>
                  <a:tcPr marL="6350" marR="63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ALUNNI 2024/2025</a:t>
                      </a:r>
                    </a:p>
                  </a:txBody>
                  <a:tcPr marL="6350" marR="63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ALUNNI 2023/2024</a:t>
                      </a:r>
                    </a:p>
                  </a:txBody>
                  <a:tcPr marL="44450" marR="444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ALUNNI 2022/2023</a:t>
                      </a:r>
                    </a:p>
                  </a:txBody>
                  <a:tcPr marL="6350" marR="63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ALUNNI 2021/2022</a:t>
                      </a:r>
                    </a:p>
                  </a:txBody>
                  <a:tcPr marL="6350" marR="63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61531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BSIS001009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574971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F. TASSARA - G. GHISLANDI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1067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1029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1016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1036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1059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33570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lvl="0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BRENO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892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888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866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229212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lvl="0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PISOGNE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141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652209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BSIS003001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9636679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BAZOLI - M. POLO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1553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1443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1466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1424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1320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129557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lvl="0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DESENZANO DEL GARDA I.P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403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386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641475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lvl="0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DESENZANO DEL GARDA I.T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1090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1040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1080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940060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BSIS00400R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5461825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I.I.S. DI VALLE SABBIA "G. PERLASCA"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1327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1344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1276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1179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1250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406392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lvl="0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IDRO L. SCIENTIFICO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121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117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292022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lvl="0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IDRO I.P.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177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039760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lvl="0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IDRO I.P.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144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144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132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730071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lvl="0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IDRO I.T. 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111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213655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lvl="0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VOBARNO I.T.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710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760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771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609265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BSIS00600C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287868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ISTITUTO ISTRUZIONE SUPERIORE "C. BERETTA</a:t>
                      </a:r>
                      <a:r>
                        <a:rPr lang="it-IT" sz="105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1679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1656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1664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1568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1591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8016188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lvl="0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GARDONE VT LICEO SCIENTIFICO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707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651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606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973104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lvl="0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GARDONE VT I.P.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284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285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288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366147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lvl="0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GARDONE VT I.I. 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688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720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770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2879258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BSIS007008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3475599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F. MENEGHINI - EDOLO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659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640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647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634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653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3406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lvl="0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EDOLO LICEO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8684742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lvl="0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EDOLO I.P. 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181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518793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lvl="0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EDOLO I.T.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281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279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212085"/>
                  </a:ext>
                </a:extLst>
              </a:tr>
            </a:tbl>
          </a:graphicData>
        </a:graphic>
      </p:graphicFrame>
      <p:pic>
        <p:nvPicPr>
          <p:cNvPr id="6" name="Immagine 5" descr="Immagine che contiene testo, poster, cartone animato, grafica&#10;&#10;Descrizione generata automaticamente">
            <a:extLst>
              <a:ext uri="{FF2B5EF4-FFF2-40B4-BE49-F238E27FC236}">
                <a16:creationId xmlns:a16="http://schemas.microsoft.com/office/drawing/2014/main" id="{7B93E147-2801-222F-2B6D-88A18BD4B6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091" y="202782"/>
            <a:ext cx="689012" cy="1000748"/>
          </a:xfrm>
          <a:prstGeom prst="rect">
            <a:avLst/>
          </a:prstGeom>
        </p:spPr>
      </p:pic>
      <p:sp>
        <p:nvSpPr>
          <p:cNvPr id="9" name="Rettangolo 8">
            <a:extLst>
              <a:ext uri="{FF2B5EF4-FFF2-40B4-BE49-F238E27FC236}">
                <a16:creationId xmlns:a16="http://schemas.microsoft.com/office/drawing/2014/main" id="{5F36E674-E4C8-4F56-C376-A05B26296688}"/>
              </a:ext>
            </a:extLst>
          </p:cNvPr>
          <p:cNvSpPr/>
          <p:nvPr/>
        </p:nvSpPr>
        <p:spPr>
          <a:xfrm>
            <a:off x="679076" y="6559838"/>
            <a:ext cx="144000" cy="144000"/>
          </a:xfrm>
          <a:prstGeom prst="rect">
            <a:avLst/>
          </a:prstGeom>
          <a:solidFill>
            <a:schemeClr val="accent1"/>
          </a:solidFill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Rettangolo 9">
            <a:extLst>
              <a:ext uri="{FF2B5EF4-FFF2-40B4-BE49-F238E27FC236}">
                <a16:creationId xmlns:a16="http://schemas.microsoft.com/office/drawing/2014/main" id="{BFB0C824-127F-EB05-1B4C-4EA17644155F}"/>
              </a:ext>
            </a:extLst>
          </p:cNvPr>
          <p:cNvSpPr/>
          <p:nvPr/>
        </p:nvSpPr>
        <p:spPr>
          <a:xfrm>
            <a:off x="931172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Rettangolo 10">
            <a:extLst>
              <a:ext uri="{FF2B5EF4-FFF2-40B4-BE49-F238E27FC236}">
                <a16:creationId xmlns:a16="http://schemas.microsoft.com/office/drawing/2014/main" id="{5F7049E3-691A-8DFB-FE9B-A027F1C542C4}"/>
              </a:ext>
            </a:extLst>
          </p:cNvPr>
          <p:cNvSpPr/>
          <p:nvPr/>
        </p:nvSpPr>
        <p:spPr>
          <a:xfrm>
            <a:off x="1183268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Rettangolo 11">
            <a:extLst>
              <a:ext uri="{FF2B5EF4-FFF2-40B4-BE49-F238E27FC236}">
                <a16:creationId xmlns:a16="http://schemas.microsoft.com/office/drawing/2014/main" id="{5EC27C5F-5834-81FF-B316-824C61A8353E}"/>
              </a:ext>
            </a:extLst>
          </p:cNvPr>
          <p:cNvSpPr/>
          <p:nvPr/>
        </p:nvSpPr>
        <p:spPr>
          <a:xfrm>
            <a:off x="1435364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Rettangolo 12">
            <a:extLst>
              <a:ext uri="{FF2B5EF4-FFF2-40B4-BE49-F238E27FC236}">
                <a16:creationId xmlns:a16="http://schemas.microsoft.com/office/drawing/2014/main" id="{F1EEC004-0C36-8BF8-E6D8-E23B7F27AA72}"/>
              </a:ext>
            </a:extLst>
          </p:cNvPr>
          <p:cNvSpPr/>
          <p:nvPr/>
        </p:nvSpPr>
        <p:spPr>
          <a:xfrm>
            <a:off x="1674558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" name="Rettangolo 13">
            <a:extLst>
              <a:ext uri="{FF2B5EF4-FFF2-40B4-BE49-F238E27FC236}">
                <a16:creationId xmlns:a16="http://schemas.microsoft.com/office/drawing/2014/main" id="{5C178E98-3087-A0A1-400E-1C3EA1501EE0}"/>
              </a:ext>
            </a:extLst>
          </p:cNvPr>
          <p:cNvSpPr/>
          <p:nvPr/>
        </p:nvSpPr>
        <p:spPr>
          <a:xfrm>
            <a:off x="1934346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Rettangolo 14">
            <a:extLst>
              <a:ext uri="{FF2B5EF4-FFF2-40B4-BE49-F238E27FC236}">
                <a16:creationId xmlns:a16="http://schemas.microsoft.com/office/drawing/2014/main" id="{1F4B862C-B586-E1F9-77BC-AB8B453EC7CF}"/>
              </a:ext>
            </a:extLst>
          </p:cNvPr>
          <p:cNvSpPr/>
          <p:nvPr/>
        </p:nvSpPr>
        <p:spPr>
          <a:xfrm>
            <a:off x="2186442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6" name="Rettangolo 15">
            <a:extLst>
              <a:ext uri="{FF2B5EF4-FFF2-40B4-BE49-F238E27FC236}">
                <a16:creationId xmlns:a16="http://schemas.microsoft.com/office/drawing/2014/main" id="{7A924914-2F33-C99A-3380-4C7E4AD273DB}"/>
              </a:ext>
            </a:extLst>
          </p:cNvPr>
          <p:cNvSpPr/>
          <p:nvPr/>
        </p:nvSpPr>
        <p:spPr>
          <a:xfrm>
            <a:off x="2438538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71962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33C53F-9AB0-504E-748A-37013F5336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riangolo isoscele 4">
            <a:extLst>
              <a:ext uri="{FF2B5EF4-FFF2-40B4-BE49-F238E27FC236}">
                <a16:creationId xmlns:a16="http://schemas.microsoft.com/office/drawing/2014/main" id="{4B540E34-FF3E-12BE-064B-8663FEB46D02}"/>
              </a:ext>
            </a:extLst>
          </p:cNvPr>
          <p:cNvSpPr/>
          <p:nvPr/>
        </p:nvSpPr>
        <p:spPr>
          <a:xfrm rot="10800000">
            <a:off x="0" y="-61"/>
            <a:ext cx="2006345" cy="2981326"/>
          </a:xfrm>
          <a:prstGeom prst="triangle">
            <a:avLst>
              <a:gd name="adj" fmla="val 100000"/>
            </a:avLst>
          </a:prstGeom>
          <a:solidFill>
            <a:srgbClr val="69984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aphicFrame>
        <p:nvGraphicFramePr>
          <p:cNvPr id="4" name="Tabella 3">
            <a:extLst>
              <a:ext uri="{FF2B5EF4-FFF2-40B4-BE49-F238E27FC236}">
                <a16:creationId xmlns:a16="http://schemas.microsoft.com/office/drawing/2014/main" id="{5737204E-7F19-7DF2-4E3A-A59C3E2BB12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5297919"/>
              </p:ext>
            </p:extLst>
          </p:nvPr>
        </p:nvGraphicFramePr>
        <p:xfrm>
          <a:off x="612000" y="532800"/>
          <a:ext cx="9683077" cy="5792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83077">
                  <a:extLst>
                    <a:ext uri="{9D8B030D-6E8A-4147-A177-3AD203B41FA5}">
                      <a16:colId xmlns:a16="http://schemas.microsoft.com/office/drawing/2014/main" val="4159947539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1463305618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1670189815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796964186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3468060203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757999488"/>
                    </a:ext>
                  </a:extLst>
                </a:gridCol>
              </a:tblGrid>
              <a:tr h="392400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u="none" strike="noStrike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</a:rPr>
                        <a:t>ISTITUTO</a:t>
                      </a:r>
                      <a:endParaRPr lang="it-IT" sz="1050" b="1" i="0" u="none" strike="noStrike" dirty="0">
                        <a:solidFill>
                          <a:schemeClr val="tx2"/>
                        </a:solidFill>
                        <a:effectLst/>
                        <a:latin typeface="Titillium Web SemiBold" panose="00000700000000000000" pitchFamily="2" charset="0"/>
                      </a:endParaRPr>
                    </a:p>
                  </a:txBody>
                  <a:tcPr marL="216000" marR="216000" marT="6426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ALUNNI 2025/2026</a:t>
                      </a:r>
                    </a:p>
                  </a:txBody>
                  <a:tcPr marL="6350" marR="63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ALUNNI 2024/2025</a:t>
                      </a:r>
                    </a:p>
                  </a:txBody>
                  <a:tcPr marL="6350" marR="63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ALUNNI 2023/2024</a:t>
                      </a:r>
                    </a:p>
                  </a:txBody>
                  <a:tcPr marL="44450" marR="444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ALUNNI 2022/2023</a:t>
                      </a:r>
                    </a:p>
                  </a:txBody>
                  <a:tcPr marL="6350" marR="63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ALUNNI 2021/2022</a:t>
                      </a:r>
                    </a:p>
                  </a:txBody>
                  <a:tcPr marL="6350" marR="63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61531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BSIS008004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574971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ANTONIETTI - ISEO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1478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1475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1466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1501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1469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33570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lvl="0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ISEO LICEO SCIENT.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517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560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563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229212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lvl="0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ISEO I.P. 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453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439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445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652209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lvl="0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ISEO I.T. 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476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458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9636679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BSIS00900X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129557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I.I.S. V. CAPIROLA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2292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2353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2369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2299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2302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641475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lvl="0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GHEDI LICEO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544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530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512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940060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lvl="0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LENO LICEO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323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390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427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5461825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lvl="0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GHEDI I.P. 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312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307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406392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lvl="0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LENO I.P.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218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292022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lvl="0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LENO I.P. SERALE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42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039760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lvl="0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LENO I.T.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833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853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852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730071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lvl="0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LENO I.T. SERALE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32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44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213655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BSIS01100X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609265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I.S. "PASCAL - MAZZOLARI" - MANERBIO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1711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1564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1485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1477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1560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287868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lvl="0" indent="41275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MANERBIO LICEO SCIENT.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444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363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327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317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8016188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lvl="0" indent="41275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VEROLANUOVA LICE SC UMANE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444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213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184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973104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lvl="0" indent="41275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VEROLANUOVA I.P. 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444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366147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lvl="0" indent="41275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VEROLANUOVA I.T.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444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231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214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2879258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lvl="0" indent="41275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MANERBIO I.T.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444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635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599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577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3475599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lvl="0" indent="41275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MANERBIO I.T. SERALE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444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3406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BSIS01200Q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b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8684742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DON MILANI - MONTICHIARI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1899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1953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1945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1939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1934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163880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indent="41275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MONTICHIARI LICEO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1093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1069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1091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08917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indent="41275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MONTICHIARI I.P. 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226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191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201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903972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indent="41275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MONTICHIARI I.P. 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201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322217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indent="41275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MONTICHIARI I.P. SERALE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945208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indent="41275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MONTICHIARI I.T. 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379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383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340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518793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indent="41275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MONTICHIARI I.T. SERALE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212085"/>
                  </a:ext>
                </a:extLst>
              </a:tr>
            </a:tbl>
          </a:graphicData>
        </a:graphic>
      </p:graphicFrame>
      <p:pic>
        <p:nvPicPr>
          <p:cNvPr id="6" name="Immagine 5" descr="Immagine che contiene testo, poster, cartone animato, grafica&#10;&#10;Descrizione generata automaticamente">
            <a:extLst>
              <a:ext uri="{FF2B5EF4-FFF2-40B4-BE49-F238E27FC236}">
                <a16:creationId xmlns:a16="http://schemas.microsoft.com/office/drawing/2014/main" id="{0BC71CBE-E1D5-879F-AB49-4420C84674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091" y="202782"/>
            <a:ext cx="689012" cy="1000748"/>
          </a:xfrm>
          <a:prstGeom prst="rect">
            <a:avLst/>
          </a:prstGeom>
        </p:spPr>
      </p:pic>
      <p:sp>
        <p:nvSpPr>
          <p:cNvPr id="7" name="CasellaDiTesto 6">
            <a:extLst>
              <a:ext uri="{FF2B5EF4-FFF2-40B4-BE49-F238E27FC236}">
                <a16:creationId xmlns:a16="http://schemas.microsoft.com/office/drawing/2014/main" id="{CA1A234D-ACCC-1F9B-AD89-4D9090649865}"/>
              </a:ext>
            </a:extLst>
          </p:cNvPr>
          <p:cNvSpPr txBox="1"/>
          <p:nvPr/>
        </p:nvSpPr>
        <p:spPr>
          <a:xfrm>
            <a:off x="3503965" y="6438603"/>
            <a:ext cx="6858187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2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  <a:t>ISTITUTI SCOLASTICI E N° ALUNNI AA.SS. 2025/2026 – 2021/2022</a:t>
            </a:r>
          </a:p>
        </p:txBody>
      </p:sp>
      <p:sp>
        <p:nvSpPr>
          <p:cNvPr id="8" name="Rettangolo 7">
            <a:extLst>
              <a:ext uri="{FF2B5EF4-FFF2-40B4-BE49-F238E27FC236}">
                <a16:creationId xmlns:a16="http://schemas.microsoft.com/office/drawing/2014/main" id="{21020240-CFA8-0026-D7CC-E028B72A3F1C}"/>
              </a:ext>
            </a:extLst>
          </p:cNvPr>
          <p:cNvSpPr/>
          <p:nvPr/>
        </p:nvSpPr>
        <p:spPr>
          <a:xfrm>
            <a:off x="679076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Rettangolo 8">
            <a:extLst>
              <a:ext uri="{FF2B5EF4-FFF2-40B4-BE49-F238E27FC236}">
                <a16:creationId xmlns:a16="http://schemas.microsoft.com/office/drawing/2014/main" id="{826E88E7-BB75-1780-90EF-1E1F7AF4B68C}"/>
              </a:ext>
            </a:extLst>
          </p:cNvPr>
          <p:cNvSpPr/>
          <p:nvPr/>
        </p:nvSpPr>
        <p:spPr>
          <a:xfrm>
            <a:off x="931172" y="6559838"/>
            <a:ext cx="144000" cy="144000"/>
          </a:xfrm>
          <a:prstGeom prst="rect">
            <a:avLst/>
          </a:prstGeom>
          <a:solidFill>
            <a:schemeClr val="accent1"/>
          </a:solidFill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Rettangolo 9">
            <a:extLst>
              <a:ext uri="{FF2B5EF4-FFF2-40B4-BE49-F238E27FC236}">
                <a16:creationId xmlns:a16="http://schemas.microsoft.com/office/drawing/2014/main" id="{924D87F1-519F-268D-F691-15AE9F9E6E6B}"/>
              </a:ext>
            </a:extLst>
          </p:cNvPr>
          <p:cNvSpPr/>
          <p:nvPr/>
        </p:nvSpPr>
        <p:spPr>
          <a:xfrm>
            <a:off x="1183268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Rettangolo 10">
            <a:extLst>
              <a:ext uri="{FF2B5EF4-FFF2-40B4-BE49-F238E27FC236}">
                <a16:creationId xmlns:a16="http://schemas.microsoft.com/office/drawing/2014/main" id="{B9858925-3633-0417-E4CA-F8E7B3322396}"/>
              </a:ext>
            </a:extLst>
          </p:cNvPr>
          <p:cNvSpPr/>
          <p:nvPr/>
        </p:nvSpPr>
        <p:spPr>
          <a:xfrm>
            <a:off x="1435364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Rettangolo 11">
            <a:extLst>
              <a:ext uri="{FF2B5EF4-FFF2-40B4-BE49-F238E27FC236}">
                <a16:creationId xmlns:a16="http://schemas.microsoft.com/office/drawing/2014/main" id="{D1CAE2AD-DDB6-DD56-A618-F440BBB07500}"/>
              </a:ext>
            </a:extLst>
          </p:cNvPr>
          <p:cNvSpPr/>
          <p:nvPr/>
        </p:nvSpPr>
        <p:spPr>
          <a:xfrm>
            <a:off x="1674558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Rettangolo 12">
            <a:extLst>
              <a:ext uri="{FF2B5EF4-FFF2-40B4-BE49-F238E27FC236}">
                <a16:creationId xmlns:a16="http://schemas.microsoft.com/office/drawing/2014/main" id="{5EA262D2-98B5-0A10-AF76-491AFE903C27}"/>
              </a:ext>
            </a:extLst>
          </p:cNvPr>
          <p:cNvSpPr/>
          <p:nvPr/>
        </p:nvSpPr>
        <p:spPr>
          <a:xfrm>
            <a:off x="1934346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" name="Rettangolo 13">
            <a:extLst>
              <a:ext uri="{FF2B5EF4-FFF2-40B4-BE49-F238E27FC236}">
                <a16:creationId xmlns:a16="http://schemas.microsoft.com/office/drawing/2014/main" id="{A6A1F17E-EB26-2E54-3DDE-9C1A851107B9}"/>
              </a:ext>
            </a:extLst>
          </p:cNvPr>
          <p:cNvSpPr/>
          <p:nvPr/>
        </p:nvSpPr>
        <p:spPr>
          <a:xfrm>
            <a:off x="2186442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Rettangolo 14">
            <a:extLst>
              <a:ext uri="{FF2B5EF4-FFF2-40B4-BE49-F238E27FC236}">
                <a16:creationId xmlns:a16="http://schemas.microsoft.com/office/drawing/2014/main" id="{F2512870-3F77-2156-14F2-8CDD31FAE732}"/>
              </a:ext>
            </a:extLst>
          </p:cNvPr>
          <p:cNvSpPr/>
          <p:nvPr/>
        </p:nvSpPr>
        <p:spPr>
          <a:xfrm>
            <a:off x="2438538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753892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3A2BA6-EB09-3E6C-B396-7A117F831D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riangolo isoscele 4">
            <a:extLst>
              <a:ext uri="{FF2B5EF4-FFF2-40B4-BE49-F238E27FC236}">
                <a16:creationId xmlns:a16="http://schemas.microsoft.com/office/drawing/2014/main" id="{92CFA2D5-AA95-313F-22B4-89D7BF98C974}"/>
              </a:ext>
            </a:extLst>
          </p:cNvPr>
          <p:cNvSpPr/>
          <p:nvPr/>
        </p:nvSpPr>
        <p:spPr>
          <a:xfrm rot="10800000">
            <a:off x="0" y="-61"/>
            <a:ext cx="2006345" cy="2981326"/>
          </a:xfrm>
          <a:prstGeom prst="triangle">
            <a:avLst>
              <a:gd name="adj" fmla="val 100000"/>
            </a:avLst>
          </a:prstGeom>
          <a:solidFill>
            <a:srgbClr val="69984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aphicFrame>
        <p:nvGraphicFramePr>
          <p:cNvPr id="4" name="Tabella 3">
            <a:extLst>
              <a:ext uri="{FF2B5EF4-FFF2-40B4-BE49-F238E27FC236}">
                <a16:creationId xmlns:a16="http://schemas.microsoft.com/office/drawing/2014/main" id="{A6B0EC42-1D48-F299-9D97-A944BE92BD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0822849"/>
              </p:ext>
            </p:extLst>
          </p:nvPr>
        </p:nvGraphicFramePr>
        <p:xfrm>
          <a:off x="612000" y="251698"/>
          <a:ext cx="9683077" cy="6152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83077">
                  <a:extLst>
                    <a:ext uri="{9D8B030D-6E8A-4147-A177-3AD203B41FA5}">
                      <a16:colId xmlns:a16="http://schemas.microsoft.com/office/drawing/2014/main" val="4159947539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1463305618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1670189815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796964186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3468060203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757999488"/>
                    </a:ext>
                  </a:extLst>
                </a:gridCol>
              </a:tblGrid>
              <a:tr h="392400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u="none" strike="noStrike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</a:rPr>
                        <a:t>ISTITUTO</a:t>
                      </a:r>
                      <a:endParaRPr lang="it-IT" sz="1050" b="1" i="0" u="none" strike="noStrike" dirty="0">
                        <a:solidFill>
                          <a:schemeClr val="tx2"/>
                        </a:solidFill>
                        <a:effectLst/>
                        <a:latin typeface="Titillium Web SemiBold" panose="00000700000000000000" pitchFamily="2" charset="0"/>
                      </a:endParaRPr>
                    </a:p>
                  </a:txBody>
                  <a:tcPr marL="216000" marR="216000" marT="6426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ALUNNI 2025/2026</a:t>
                      </a:r>
                    </a:p>
                  </a:txBody>
                  <a:tcPr marL="6350" marR="63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ALUNNI 2024/2025</a:t>
                      </a:r>
                    </a:p>
                  </a:txBody>
                  <a:tcPr marL="6350" marR="63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ALUNNI 2023/2024</a:t>
                      </a:r>
                    </a:p>
                  </a:txBody>
                  <a:tcPr marL="44450" marR="444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ALUNNI 2022/2023</a:t>
                      </a:r>
                    </a:p>
                  </a:txBody>
                  <a:tcPr marL="6350" marR="63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ALUNNI 2021/2022</a:t>
                      </a:r>
                    </a:p>
                  </a:txBody>
                  <a:tcPr marL="6350" marR="63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61531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BSIS01300G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574971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COSSALI - ORZINUOVI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1329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1475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1426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1409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1369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33570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ORZINUOVI LICEO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442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495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229212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ORZINUOVI I.P. 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323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427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327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652209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ORZINUOVI I.T. ECON. E TECN.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344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9636679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ORZINUOVI I.T. 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220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262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285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129557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BSIS016003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641475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PRIMO LEVI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1052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1059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1025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1058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969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940060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LUMEZZANE LICEO SCIENTIFICO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5461825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SAREZZO LICEO LINGUISTICO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406392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SAREZZO I.P. 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413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404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390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292022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LUMEZZANE I.P. 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37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039760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SAREZZO I.T. TEC. ECON.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314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328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314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730071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LUMEZZANE I.T.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N/R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N/R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N/R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213655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SAREZZO I.T. SERALE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609265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LUMEZZANE I.T.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287868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BSIS01700V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8016188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ROVATO - "LORENZO GIGLI"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1301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1250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1189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1104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1073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973104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ROVATO LICEO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904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875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810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366147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ROVATO I.P.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397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375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379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2879258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BSIS01800P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3475599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IIS MARZOLI - PALAZZOLO S/O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1419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1446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1526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1466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1519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3406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PALAZZOLO SULL'OGLIO LICEO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760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755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803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8684742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PALAZZOLO S/O I.T.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659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691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723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163880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BSIS02200A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08917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marL="0" indent="0" algn="l" defTabSz="457200" rtl="0" eaLnBrk="1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DANDOLO - CORZANO</a:t>
                      </a:r>
                    </a:p>
                  </a:txBody>
                  <a:tcPr marL="4320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987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1019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1044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1028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1042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903972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CORZANO IP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20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222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322217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LONATO DEL GARDA IP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20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329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945208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ORZIVECCHI IP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20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74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84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518793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CORZANO IP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20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152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177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212085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ORZIVECCHI IT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20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225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232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8866398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TECNICO AGRARIO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20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52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51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7093927"/>
                  </a:ext>
                </a:extLst>
              </a:tr>
            </a:tbl>
          </a:graphicData>
        </a:graphic>
      </p:graphicFrame>
      <p:pic>
        <p:nvPicPr>
          <p:cNvPr id="6" name="Immagine 5" descr="Immagine che contiene testo, poster, cartone animato, grafica&#10;&#10;Descrizione generata automaticamente">
            <a:extLst>
              <a:ext uri="{FF2B5EF4-FFF2-40B4-BE49-F238E27FC236}">
                <a16:creationId xmlns:a16="http://schemas.microsoft.com/office/drawing/2014/main" id="{B73BE0D4-1222-D8F5-893B-010458E3CB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091" y="202782"/>
            <a:ext cx="689012" cy="1000748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35955399-AD70-2E05-6D71-DF85CB2DAC9E}"/>
              </a:ext>
            </a:extLst>
          </p:cNvPr>
          <p:cNvSpPr txBox="1"/>
          <p:nvPr/>
        </p:nvSpPr>
        <p:spPr>
          <a:xfrm>
            <a:off x="3443580" y="6467802"/>
            <a:ext cx="6858187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2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  <a:t>ISTITUTI SCOLASTICI E N° ALUNNI AA.SS. 2025/2026 – 2021/2022</a:t>
            </a:r>
          </a:p>
        </p:txBody>
      </p:sp>
      <p:sp>
        <p:nvSpPr>
          <p:cNvPr id="7" name="Rettangolo 6">
            <a:extLst>
              <a:ext uri="{FF2B5EF4-FFF2-40B4-BE49-F238E27FC236}">
                <a16:creationId xmlns:a16="http://schemas.microsoft.com/office/drawing/2014/main" id="{C92AAFAA-06F4-C315-A610-B6655BEBF230}"/>
              </a:ext>
            </a:extLst>
          </p:cNvPr>
          <p:cNvSpPr/>
          <p:nvPr/>
        </p:nvSpPr>
        <p:spPr>
          <a:xfrm>
            <a:off x="679076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Rettangolo 7">
            <a:extLst>
              <a:ext uri="{FF2B5EF4-FFF2-40B4-BE49-F238E27FC236}">
                <a16:creationId xmlns:a16="http://schemas.microsoft.com/office/drawing/2014/main" id="{C4083AE1-1B9A-9D1B-E3D5-32812EBAA188}"/>
              </a:ext>
            </a:extLst>
          </p:cNvPr>
          <p:cNvSpPr/>
          <p:nvPr/>
        </p:nvSpPr>
        <p:spPr>
          <a:xfrm>
            <a:off x="931172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Rettangolo 8">
            <a:extLst>
              <a:ext uri="{FF2B5EF4-FFF2-40B4-BE49-F238E27FC236}">
                <a16:creationId xmlns:a16="http://schemas.microsoft.com/office/drawing/2014/main" id="{5AD20770-F95C-0AD3-BC9D-BFFB472F785A}"/>
              </a:ext>
            </a:extLst>
          </p:cNvPr>
          <p:cNvSpPr/>
          <p:nvPr/>
        </p:nvSpPr>
        <p:spPr>
          <a:xfrm>
            <a:off x="1183268" y="6559838"/>
            <a:ext cx="144000" cy="144000"/>
          </a:xfrm>
          <a:prstGeom prst="rect">
            <a:avLst/>
          </a:prstGeom>
          <a:solidFill>
            <a:schemeClr val="accent1"/>
          </a:solidFill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Rettangolo 9">
            <a:extLst>
              <a:ext uri="{FF2B5EF4-FFF2-40B4-BE49-F238E27FC236}">
                <a16:creationId xmlns:a16="http://schemas.microsoft.com/office/drawing/2014/main" id="{BFA0DEA2-769B-2B6C-4B4F-7934107C58DA}"/>
              </a:ext>
            </a:extLst>
          </p:cNvPr>
          <p:cNvSpPr/>
          <p:nvPr/>
        </p:nvSpPr>
        <p:spPr>
          <a:xfrm>
            <a:off x="1435364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Rettangolo 10">
            <a:extLst>
              <a:ext uri="{FF2B5EF4-FFF2-40B4-BE49-F238E27FC236}">
                <a16:creationId xmlns:a16="http://schemas.microsoft.com/office/drawing/2014/main" id="{5C8E4B19-841D-1E9E-053B-D39425C99707}"/>
              </a:ext>
            </a:extLst>
          </p:cNvPr>
          <p:cNvSpPr/>
          <p:nvPr/>
        </p:nvSpPr>
        <p:spPr>
          <a:xfrm>
            <a:off x="1674558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Rettangolo 11">
            <a:extLst>
              <a:ext uri="{FF2B5EF4-FFF2-40B4-BE49-F238E27FC236}">
                <a16:creationId xmlns:a16="http://schemas.microsoft.com/office/drawing/2014/main" id="{414F588F-6331-609F-311F-EA5C8C19CB79}"/>
              </a:ext>
            </a:extLst>
          </p:cNvPr>
          <p:cNvSpPr/>
          <p:nvPr/>
        </p:nvSpPr>
        <p:spPr>
          <a:xfrm>
            <a:off x="1934346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Rettangolo 12">
            <a:extLst>
              <a:ext uri="{FF2B5EF4-FFF2-40B4-BE49-F238E27FC236}">
                <a16:creationId xmlns:a16="http://schemas.microsoft.com/office/drawing/2014/main" id="{BAFF2D63-0B12-7A89-B467-C1B9496E2D4D}"/>
              </a:ext>
            </a:extLst>
          </p:cNvPr>
          <p:cNvSpPr/>
          <p:nvPr/>
        </p:nvSpPr>
        <p:spPr>
          <a:xfrm>
            <a:off x="2186442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" name="Rettangolo 13">
            <a:extLst>
              <a:ext uri="{FF2B5EF4-FFF2-40B4-BE49-F238E27FC236}">
                <a16:creationId xmlns:a16="http://schemas.microsoft.com/office/drawing/2014/main" id="{06216165-66B6-F17C-6ED9-C40B77E03951}"/>
              </a:ext>
            </a:extLst>
          </p:cNvPr>
          <p:cNvSpPr/>
          <p:nvPr/>
        </p:nvSpPr>
        <p:spPr>
          <a:xfrm>
            <a:off x="2438538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689599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76BA89-DAC2-A2F5-3D87-495E8347DF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riangolo isoscele 4">
            <a:extLst>
              <a:ext uri="{FF2B5EF4-FFF2-40B4-BE49-F238E27FC236}">
                <a16:creationId xmlns:a16="http://schemas.microsoft.com/office/drawing/2014/main" id="{2FE9CF5E-0D12-08CE-88C4-21204FED463B}"/>
              </a:ext>
            </a:extLst>
          </p:cNvPr>
          <p:cNvSpPr/>
          <p:nvPr/>
        </p:nvSpPr>
        <p:spPr>
          <a:xfrm rot="10800000">
            <a:off x="0" y="-61"/>
            <a:ext cx="2006345" cy="2981326"/>
          </a:xfrm>
          <a:prstGeom prst="triangle">
            <a:avLst>
              <a:gd name="adj" fmla="val 100000"/>
            </a:avLst>
          </a:prstGeom>
          <a:solidFill>
            <a:srgbClr val="69984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aphicFrame>
        <p:nvGraphicFramePr>
          <p:cNvPr id="4" name="Tabella 3">
            <a:extLst>
              <a:ext uri="{FF2B5EF4-FFF2-40B4-BE49-F238E27FC236}">
                <a16:creationId xmlns:a16="http://schemas.microsoft.com/office/drawing/2014/main" id="{9FE016C5-013A-0C94-AF03-F12F63FF4C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5341733"/>
              </p:ext>
            </p:extLst>
          </p:nvPr>
        </p:nvGraphicFramePr>
        <p:xfrm>
          <a:off x="612000" y="622800"/>
          <a:ext cx="9683077" cy="5612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83077">
                  <a:extLst>
                    <a:ext uri="{9D8B030D-6E8A-4147-A177-3AD203B41FA5}">
                      <a16:colId xmlns:a16="http://schemas.microsoft.com/office/drawing/2014/main" val="4159947539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1463305618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1670189815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796964186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3468060203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757999488"/>
                    </a:ext>
                  </a:extLst>
                </a:gridCol>
              </a:tblGrid>
              <a:tr h="392400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u="none" strike="noStrike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</a:rPr>
                        <a:t>ISTITUTO</a:t>
                      </a:r>
                      <a:endParaRPr lang="it-IT" sz="1050" b="1" i="0" u="none" strike="noStrike" dirty="0">
                        <a:solidFill>
                          <a:schemeClr val="tx2"/>
                        </a:solidFill>
                        <a:effectLst/>
                        <a:latin typeface="Titillium Web SemiBold" panose="00000700000000000000" pitchFamily="2" charset="0"/>
                      </a:endParaRPr>
                    </a:p>
                  </a:txBody>
                  <a:tcPr marL="216000" marR="216000" marT="6426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ALUNNI 2025/2026</a:t>
                      </a:r>
                    </a:p>
                  </a:txBody>
                  <a:tcPr marL="6350" marR="63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ALUNNI 2024/2025</a:t>
                      </a:r>
                    </a:p>
                  </a:txBody>
                  <a:tcPr marL="6350" marR="63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ALUNNI 2023/2024</a:t>
                      </a:r>
                    </a:p>
                  </a:txBody>
                  <a:tcPr marL="44450" marR="444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ALUNNI 2022/2023</a:t>
                      </a:r>
                    </a:p>
                  </a:txBody>
                  <a:tcPr marL="6350" marR="63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ALUNNI 2021/2022</a:t>
                      </a:r>
                    </a:p>
                  </a:txBody>
                  <a:tcPr marL="6350" marR="63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61531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BSIC84700E (OMNICOMP.VO)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574971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I.I.S. "BONSIGNORI" - REMEDELLO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616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583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546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521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528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33570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REMEDELLO IT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191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229212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REMEDELLO IT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392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353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652209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BSIS024002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9636679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ASTOLFO LUNARDI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1623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1647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1665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1780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1898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129557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BRESCIA LICEO LINGUISTICO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599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612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651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641475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BRESCIA IT ECON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1024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1035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1014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940060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BSIS02700D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5461825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I. S. "OLIVELLI-PUTELLI" - DARFO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1236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1284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1307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1306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1295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406392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DARFO BOARIO T.LICEO SCIENT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204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213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292022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DARFO IP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286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275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039760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DARFO IP ALBERGHIERO SERALE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730071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DARFO IT ECON TECN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778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774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799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213655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SERALE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609265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BSIS028009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287868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"SRAFFA" - BRESCIA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1234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1125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1032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915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890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8016188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BRESCIA IP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910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860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973104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BRESCIA IT ECON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366147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BRESCIA IP SERALE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2879258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BSIS029005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3475599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marL="0" indent="0" algn="l" defTabSz="457200" rtl="0" eaLnBrk="1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CAMILLO GOLGI</a:t>
                      </a: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1238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1218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1192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1126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1112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3406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BRESCIA IP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242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223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8684742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BRESCIA IT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996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995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996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163880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BSIS031005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08917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"ANDREA MANTEGNA" - BRESCIA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1077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1069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1042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1090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1101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903972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BRESCIA IP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816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821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828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322217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BRESCIA IP SERALE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945208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BRESCIA IT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181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5187936"/>
                  </a:ext>
                </a:extLst>
              </a:tr>
            </a:tbl>
          </a:graphicData>
        </a:graphic>
      </p:graphicFrame>
      <p:pic>
        <p:nvPicPr>
          <p:cNvPr id="6" name="Immagine 5" descr="Immagine che contiene testo, poster, cartone animato, grafica&#10;&#10;Descrizione generata automaticamente">
            <a:extLst>
              <a:ext uri="{FF2B5EF4-FFF2-40B4-BE49-F238E27FC236}">
                <a16:creationId xmlns:a16="http://schemas.microsoft.com/office/drawing/2014/main" id="{C26D3827-6854-776E-7C85-008A449638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091" y="202782"/>
            <a:ext cx="689012" cy="1000748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F201924D-2E1F-4D04-3177-0B17652A7140}"/>
              </a:ext>
            </a:extLst>
          </p:cNvPr>
          <p:cNvSpPr txBox="1"/>
          <p:nvPr/>
        </p:nvSpPr>
        <p:spPr>
          <a:xfrm>
            <a:off x="3426328" y="6330091"/>
            <a:ext cx="6858187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2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  <a:t>ISTITUTI SCOLASTICI E N° ALUNNI AA.SS. 2025/2026 – 2021/2022</a:t>
            </a:r>
          </a:p>
        </p:txBody>
      </p:sp>
      <p:sp>
        <p:nvSpPr>
          <p:cNvPr id="3" name="Rettangolo 2">
            <a:extLst>
              <a:ext uri="{FF2B5EF4-FFF2-40B4-BE49-F238E27FC236}">
                <a16:creationId xmlns:a16="http://schemas.microsoft.com/office/drawing/2014/main" id="{E1B55BCC-57CB-7961-6292-9FD4F66F1570}"/>
              </a:ext>
            </a:extLst>
          </p:cNvPr>
          <p:cNvSpPr/>
          <p:nvPr/>
        </p:nvSpPr>
        <p:spPr>
          <a:xfrm>
            <a:off x="679076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Rettangolo 6">
            <a:extLst>
              <a:ext uri="{FF2B5EF4-FFF2-40B4-BE49-F238E27FC236}">
                <a16:creationId xmlns:a16="http://schemas.microsoft.com/office/drawing/2014/main" id="{2761A3D5-B9A8-117E-EDB4-7D8AAA6B53AC}"/>
              </a:ext>
            </a:extLst>
          </p:cNvPr>
          <p:cNvSpPr/>
          <p:nvPr/>
        </p:nvSpPr>
        <p:spPr>
          <a:xfrm>
            <a:off x="931172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Rettangolo 7">
            <a:extLst>
              <a:ext uri="{FF2B5EF4-FFF2-40B4-BE49-F238E27FC236}">
                <a16:creationId xmlns:a16="http://schemas.microsoft.com/office/drawing/2014/main" id="{438A3B1F-445B-8A6B-0A90-857FFBF0F684}"/>
              </a:ext>
            </a:extLst>
          </p:cNvPr>
          <p:cNvSpPr/>
          <p:nvPr/>
        </p:nvSpPr>
        <p:spPr>
          <a:xfrm>
            <a:off x="1183268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Rettangolo 8">
            <a:extLst>
              <a:ext uri="{FF2B5EF4-FFF2-40B4-BE49-F238E27FC236}">
                <a16:creationId xmlns:a16="http://schemas.microsoft.com/office/drawing/2014/main" id="{4A77F440-5D06-62A3-0FFD-E7C84631620A}"/>
              </a:ext>
            </a:extLst>
          </p:cNvPr>
          <p:cNvSpPr/>
          <p:nvPr/>
        </p:nvSpPr>
        <p:spPr>
          <a:xfrm>
            <a:off x="1435364" y="6559838"/>
            <a:ext cx="144000" cy="144000"/>
          </a:xfrm>
          <a:prstGeom prst="rect">
            <a:avLst/>
          </a:prstGeom>
          <a:solidFill>
            <a:schemeClr val="accent1"/>
          </a:solidFill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Rettangolo 9">
            <a:extLst>
              <a:ext uri="{FF2B5EF4-FFF2-40B4-BE49-F238E27FC236}">
                <a16:creationId xmlns:a16="http://schemas.microsoft.com/office/drawing/2014/main" id="{750263BD-EBD4-96C2-122A-2483294B9459}"/>
              </a:ext>
            </a:extLst>
          </p:cNvPr>
          <p:cNvSpPr/>
          <p:nvPr/>
        </p:nvSpPr>
        <p:spPr>
          <a:xfrm>
            <a:off x="1674558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Rettangolo 10">
            <a:extLst>
              <a:ext uri="{FF2B5EF4-FFF2-40B4-BE49-F238E27FC236}">
                <a16:creationId xmlns:a16="http://schemas.microsoft.com/office/drawing/2014/main" id="{A2A7B9BB-E37C-93A9-003A-B78FBF95F75D}"/>
              </a:ext>
            </a:extLst>
          </p:cNvPr>
          <p:cNvSpPr/>
          <p:nvPr/>
        </p:nvSpPr>
        <p:spPr>
          <a:xfrm>
            <a:off x="1934346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Rettangolo 11">
            <a:extLst>
              <a:ext uri="{FF2B5EF4-FFF2-40B4-BE49-F238E27FC236}">
                <a16:creationId xmlns:a16="http://schemas.microsoft.com/office/drawing/2014/main" id="{7028ED51-ED01-F9C3-28FB-94BD9444C569}"/>
              </a:ext>
            </a:extLst>
          </p:cNvPr>
          <p:cNvSpPr/>
          <p:nvPr/>
        </p:nvSpPr>
        <p:spPr>
          <a:xfrm>
            <a:off x="2186442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Rettangolo 12">
            <a:extLst>
              <a:ext uri="{FF2B5EF4-FFF2-40B4-BE49-F238E27FC236}">
                <a16:creationId xmlns:a16="http://schemas.microsoft.com/office/drawing/2014/main" id="{9DD113F3-438F-C34D-45BB-BD3381757F3A}"/>
              </a:ext>
            </a:extLst>
          </p:cNvPr>
          <p:cNvSpPr/>
          <p:nvPr/>
        </p:nvSpPr>
        <p:spPr>
          <a:xfrm>
            <a:off x="2438538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452965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B783CC-4A74-B866-BE91-A8548F18BB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riangolo isoscele 4">
            <a:extLst>
              <a:ext uri="{FF2B5EF4-FFF2-40B4-BE49-F238E27FC236}">
                <a16:creationId xmlns:a16="http://schemas.microsoft.com/office/drawing/2014/main" id="{172CC3E2-7D6C-5854-D658-5A688A56BE58}"/>
              </a:ext>
            </a:extLst>
          </p:cNvPr>
          <p:cNvSpPr/>
          <p:nvPr/>
        </p:nvSpPr>
        <p:spPr>
          <a:xfrm rot="10800000">
            <a:off x="0" y="-61"/>
            <a:ext cx="2006345" cy="2981326"/>
          </a:xfrm>
          <a:prstGeom prst="triangle">
            <a:avLst>
              <a:gd name="adj" fmla="val 100000"/>
            </a:avLst>
          </a:prstGeom>
          <a:solidFill>
            <a:srgbClr val="69984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aphicFrame>
        <p:nvGraphicFramePr>
          <p:cNvPr id="4" name="Tabella 3">
            <a:extLst>
              <a:ext uri="{FF2B5EF4-FFF2-40B4-BE49-F238E27FC236}">
                <a16:creationId xmlns:a16="http://schemas.microsoft.com/office/drawing/2014/main" id="{A869A6C7-2665-ADB1-F88D-390A3ECF4F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8806924"/>
              </p:ext>
            </p:extLst>
          </p:nvPr>
        </p:nvGraphicFramePr>
        <p:xfrm>
          <a:off x="612000" y="712800"/>
          <a:ext cx="9683077" cy="5432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83077">
                  <a:extLst>
                    <a:ext uri="{9D8B030D-6E8A-4147-A177-3AD203B41FA5}">
                      <a16:colId xmlns:a16="http://schemas.microsoft.com/office/drawing/2014/main" val="4159947539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1463305618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1670189815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796964186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3468060203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757999488"/>
                    </a:ext>
                  </a:extLst>
                </a:gridCol>
              </a:tblGrid>
              <a:tr h="392400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u="none" strike="noStrike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</a:rPr>
                        <a:t>ISTITUTO</a:t>
                      </a:r>
                      <a:endParaRPr lang="it-IT" sz="1050" b="1" i="0" u="none" strike="noStrike" dirty="0">
                        <a:solidFill>
                          <a:schemeClr val="tx2"/>
                        </a:solidFill>
                        <a:effectLst/>
                        <a:latin typeface="Titillium Web SemiBold" panose="00000700000000000000" pitchFamily="2" charset="0"/>
                      </a:endParaRPr>
                    </a:p>
                  </a:txBody>
                  <a:tcPr marL="216000" marR="216000" marT="6426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ALUNNI 2025/2026</a:t>
                      </a:r>
                    </a:p>
                  </a:txBody>
                  <a:tcPr marL="6350" marR="63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ALUNNI 2024/2025</a:t>
                      </a:r>
                    </a:p>
                  </a:txBody>
                  <a:tcPr marL="6350" marR="63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ALUNNI 2023/2024</a:t>
                      </a:r>
                    </a:p>
                  </a:txBody>
                  <a:tcPr marL="44450" marR="444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ALUNNI 2022/2023</a:t>
                      </a:r>
                    </a:p>
                  </a:txBody>
                  <a:tcPr marL="6350" marR="63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ALUNNI 2021/2022</a:t>
                      </a:r>
                    </a:p>
                  </a:txBody>
                  <a:tcPr marL="6350" marR="63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61531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BSIS032001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574971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"FORTUNY" MORETTO - BRESCIA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320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1500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1413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1305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1205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1037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33570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indent="41275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BRESCIA IP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1309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1238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1173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229212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indent="41275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BRESCIA IP - CARCERE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652209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indent="41275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BRESCIA IP SERALE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82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9636679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indent="41275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BRESCIA IT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129557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BSIS03300R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641475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marL="0" indent="0" algn="l" defTabSz="457200" rtl="0" eaLnBrk="1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IIS "L. CEREBOTANI"</a:t>
                      </a: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1147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1235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1307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1421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1399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940060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LONATO DEL GARDA IP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119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124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5461825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LONATO DEL GARDA IT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1028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1183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406392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SERALE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292022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BSIS03400L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039760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marL="0" indent="0" algn="l" defTabSz="457200" rtl="0" eaLnBrk="1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ISTITUTO SUPERIORE "GIOVANNI FALCONE"</a:t>
                      </a: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1345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1333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1146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1241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1261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730071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PALAZZOLO SULL'OGLIO IP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765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686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587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213655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PALAZZOLO SULL’OGLIO IP SERALE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609265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PALAZZOLO SULL’OGLIO IT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547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499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287868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BSIS036008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8016188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marL="0" indent="0" algn="l" defTabSz="457200" rtl="0" eaLnBrk="1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I.S.S.  "TARTAGLIA-OLIVIERI"</a:t>
                      </a: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1443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1542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1572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1701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1668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973104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BRESCIA LICEO ARTISTICO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860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972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1061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366147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BRESCIA LICEO ARTISTICO SERALE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2879258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BRESCIA IT CARCERE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3475599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BRESCIA IT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410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416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366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3406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BRESCIA IT SERALE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8684742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BSIS037004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163880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marL="0" indent="0" algn="l" defTabSz="457200" rtl="0" eaLnBrk="1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I.S. CASTELLI</a:t>
                      </a: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1967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2158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2319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2523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2609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08917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BRESCIA IT 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1767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1948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2054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903972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BRESCIA IT OSPEDALIERA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N/R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322217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BRESCIA IT SERALE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39452086"/>
                  </a:ext>
                </a:extLst>
              </a:tr>
            </a:tbl>
          </a:graphicData>
        </a:graphic>
      </p:graphicFrame>
      <p:pic>
        <p:nvPicPr>
          <p:cNvPr id="6" name="Immagine 5" descr="Immagine che contiene testo, poster, cartone animato, grafica&#10;&#10;Descrizione generata automaticamente">
            <a:extLst>
              <a:ext uri="{FF2B5EF4-FFF2-40B4-BE49-F238E27FC236}">
                <a16:creationId xmlns:a16="http://schemas.microsoft.com/office/drawing/2014/main" id="{29AEBB4B-0296-E30D-B888-6C8B6CC1BB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091" y="202782"/>
            <a:ext cx="689012" cy="1000748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64806089-24E5-B90E-C375-748870DC3A0E}"/>
              </a:ext>
            </a:extLst>
          </p:cNvPr>
          <p:cNvSpPr txBox="1"/>
          <p:nvPr/>
        </p:nvSpPr>
        <p:spPr>
          <a:xfrm>
            <a:off x="3417702" y="6240091"/>
            <a:ext cx="6858187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2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  <a:t>ISTITUTI SCOLASTICI E N° ALUNNI AA.SS. 2025/2026 – 2021/2022</a:t>
            </a:r>
          </a:p>
        </p:txBody>
      </p:sp>
      <p:sp>
        <p:nvSpPr>
          <p:cNvPr id="3" name="Rettangolo 2">
            <a:extLst>
              <a:ext uri="{FF2B5EF4-FFF2-40B4-BE49-F238E27FC236}">
                <a16:creationId xmlns:a16="http://schemas.microsoft.com/office/drawing/2014/main" id="{A2B22802-DAE2-2461-5210-33B481834808}"/>
              </a:ext>
            </a:extLst>
          </p:cNvPr>
          <p:cNvSpPr/>
          <p:nvPr/>
        </p:nvSpPr>
        <p:spPr>
          <a:xfrm>
            <a:off x="679076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Rettangolo 6">
            <a:extLst>
              <a:ext uri="{FF2B5EF4-FFF2-40B4-BE49-F238E27FC236}">
                <a16:creationId xmlns:a16="http://schemas.microsoft.com/office/drawing/2014/main" id="{9EB6107C-3E20-151B-15F7-E038D906DFB1}"/>
              </a:ext>
            </a:extLst>
          </p:cNvPr>
          <p:cNvSpPr/>
          <p:nvPr/>
        </p:nvSpPr>
        <p:spPr>
          <a:xfrm>
            <a:off x="931172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Rettangolo 7">
            <a:extLst>
              <a:ext uri="{FF2B5EF4-FFF2-40B4-BE49-F238E27FC236}">
                <a16:creationId xmlns:a16="http://schemas.microsoft.com/office/drawing/2014/main" id="{D45EEB71-9C41-E0B4-B0D1-CBF6F51EEAFD}"/>
              </a:ext>
            </a:extLst>
          </p:cNvPr>
          <p:cNvSpPr/>
          <p:nvPr/>
        </p:nvSpPr>
        <p:spPr>
          <a:xfrm>
            <a:off x="1183268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Rettangolo 8">
            <a:extLst>
              <a:ext uri="{FF2B5EF4-FFF2-40B4-BE49-F238E27FC236}">
                <a16:creationId xmlns:a16="http://schemas.microsoft.com/office/drawing/2014/main" id="{41099F58-E29D-4D38-55B3-108A613DBCA5}"/>
              </a:ext>
            </a:extLst>
          </p:cNvPr>
          <p:cNvSpPr/>
          <p:nvPr/>
        </p:nvSpPr>
        <p:spPr>
          <a:xfrm>
            <a:off x="1435364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Rettangolo 9">
            <a:extLst>
              <a:ext uri="{FF2B5EF4-FFF2-40B4-BE49-F238E27FC236}">
                <a16:creationId xmlns:a16="http://schemas.microsoft.com/office/drawing/2014/main" id="{2CCE1004-ECFD-DB94-ADE1-246AE98AF52E}"/>
              </a:ext>
            </a:extLst>
          </p:cNvPr>
          <p:cNvSpPr/>
          <p:nvPr/>
        </p:nvSpPr>
        <p:spPr>
          <a:xfrm>
            <a:off x="1674558" y="6559838"/>
            <a:ext cx="144000" cy="144000"/>
          </a:xfrm>
          <a:prstGeom prst="rect">
            <a:avLst/>
          </a:prstGeom>
          <a:solidFill>
            <a:schemeClr val="accent1"/>
          </a:solidFill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Rettangolo 10">
            <a:extLst>
              <a:ext uri="{FF2B5EF4-FFF2-40B4-BE49-F238E27FC236}">
                <a16:creationId xmlns:a16="http://schemas.microsoft.com/office/drawing/2014/main" id="{9FFFE9DD-32DA-CE14-306D-47EE223BAAC6}"/>
              </a:ext>
            </a:extLst>
          </p:cNvPr>
          <p:cNvSpPr/>
          <p:nvPr/>
        </p:nvSpPr>
        <p:spPr>
          <a:xfrm>
            <a:off x="1934346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Rettangolo 11">
            <a:extLst>
              <a:ext uri="{FF2B5EF4-FFF2-40B4-BE49-F238E27FC236}">
                <a16:creationId xmlns:a16="http://schemas.microsoft.com/office/drawing/2014/main" id="{09B71468-A713-D9BD-EF7C-6762F5C7ABFA}"/>
              </a:ext>
            </a:extLst>
          </p:cNvPr>
          <p:cNvSpPr/>
          <p:nvPr/>
        </p:nvSpPr>
        <p:spPr>
          <a:xfrm>
            <a:off x="2186442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Rettangolo 12">
            <a:extLst>
              <a:ext uri="{FF2B5EF4-FFF2-40B4-BE49-F238E27FC236}">
                <a16:creationId xmlns:a16="http://schemas.microsoft.com/office/drawing/2014/main" id="{F9FEA661-828C-289F-04C7-DA15CCBF8652}"/>
              </a:ext>
            </a:extLst>
          </p:cNvPr>
          <p:cNvSpPr/>
          <p:nvPr/>
        </p:nvSpPr>
        <p:spPr>
          <a:xfrm>
            <a:off x="2438538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184749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17B1C4-C3B8-57B1-6A0C-6913E0D1CE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riangolo isoscele 4">
            <a:extLst>
              <a:ext uri="{FF2B5EF4-FFF2-40B4-BE49-F238E27FC236}">
                <a16:creationId xmlns:a16="http://schemas.microsoft.com/office/drawing/2014/main" id="{522731EA-332E-F250-4AC7-65B81D7F96E9}"/>
              </a:ext>
            </a:extLst>
          </p:cNvPr>
          <p:cNvSpPr/>
          <p:nvPr/>
        </p:nvSpPr>
        <p:spPr>
          <a:xfrm rot="10800000">
            <a:off x="0" y="-61"/>
            <a:ext cx="2006345" cy="2981326"/>
          </a:xfrm>
          <a:prstGeom prst="triangle">
            <a:avLst>
              <a:gd name="adj" fmla="val 100000"/>
            </a:avLst>
          </a:prstGeom>
          <a:solidFill>
            <a:srgbClr val="69984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aphicFrame>
        <p:nvGraphicFramePr>
          <p:cNvPr id="4" name="Tabella 3">
            <a:extLst>
              <a:ext uri="{FF2B5EF4-FFF2-40B4-BE49-F238E27FC236}">
                <a16:creationId xmlns:a16="http://schemas.microsoft.com/office/drawing/2014/main" id="{4E7444D8-8DBA-B450-1917-0B607EE8D6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0049335"/>
              </p:ext>
            </p:extLst>
          </p:nvPr>
        </p:nvGraphicFramePr>
        <p:xfrm>
          <a:off x="612000" y="712800"/>
          <a:ext cx="9683077" cy="5252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83077">
                  <a:extLst>
                    <a:ext uri="{9D8B030D-6E8A-4147-A177-3AD203B41FA5}">
                      <a16:colId xmlns:a16="http://schemas.microsoft.com/office/drawing/2014/main" val="4159947539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1463305618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1670189815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796964186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3468060203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757999488"/>
                    </a:ext>
                  </a:extLst>
                </a:gridCol>
              </a:tblGrid>
              <a:tr h="392400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u="none" strike="noStrike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</a:rPr>
                        <a:t>ISTITUTO</a:t>
                      </a:r>
                      <a:endParaRPr lang="it-IT" sz="1050" b="1" i="0" u="none" strike="noStrike" dirty="0">
                        <a:solidFill>
                          <a:schemeClr val="tx2"/>
                        </a:solidFill>
                        <a:effectLst/>
                        <a:latin typeface="Titillium Web SemiBold" panose="00000700000000000000" pitchFamily="2" charset="0"/>
                      </a:endParaRPr>
                    </a:p>
                  </a:txBody>
                  <a:tcPr marL="216000" marR="216000" marT="6426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ALUNNI 2025/2026</a:t>
                      </a:r>
                    </a:p>
                  </a:txBody>
                  <a:tcPr marL="6350" marR="63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ALUNNI 2024/2025</a:t>
                      </a:r>
                    </a:p>
                  </a:txBody>
                  <a:tcPr marL="6350" marR="63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ALUNNI 2023/2024</a:t>
                      </a:r>
                    </a:p>
                  </a:txBody>
                  <a:tcPr marL="44450" marR="444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ALUNNI 2022/2023</a:t>
                      </a:r>
                    </a:p>
                  </a:txBody>
                  <a:tcPr marL="6350" marR="63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ALUNNI 2021/2022</a:t>
                      </a:r>
                    </a:p>
                  </a:txBody>
                  <a:tcPr marL="6350" marR="63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61531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BSIS037004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574971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marL="0" indent="0" algn="l" defTabSz="457200" rtl="0" eaLnBrk="1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I.S. CASTELLI</a:t>
                      </a: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1967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2158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2319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2523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2609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33570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BRESCIA IT 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1767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1948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2054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229212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BRESCIA IT OSPEDALIERA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N/R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652209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BRESCIA IT SERALE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9636679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BSIS03800X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129557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marL="0" indent="0" algn="l" defTabSz="457200" rtl="0" eaLnBrk="1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I.I.S. "L. EINAUDI"</a:t>
                      </a: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1895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1887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1891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1779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1799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641475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CHIARI IP 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374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338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358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940060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CHIARI IP SERALE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5461825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CHIARI IT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1361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1369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1313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406392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CHIARI IT SERALE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292022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BSPC01000A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039760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marL="0" indent="0" algn="l" defTabSz="457200" rtl="0" eaLnBrk="1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"ARNALDO" - BRESCIA</a:t>
                      </a: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651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684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712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753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771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730071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BRESCIA – LICEO CLASSICO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213655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BSPC020001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609265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marL="0" indent="0" algn="l" defTabSz="457200" rtl="0" eaLnBrk="1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"BAGATTA" - DESENZANO</a:t>
                      </a: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907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885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883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929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998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287868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DESENZANO DEL GARDA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8016188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BSPM020005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973104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marL="0" indent="0" algn="l" defTabSz="457200" rtl="0" eaLnBrk="1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LICEO VERONICA GAMBARA</a:t>
                      </a: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1159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1161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1214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1210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1283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366147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BRESCIA LICEO SCIENZE UMANE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1071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1080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1089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2879258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BRESCIA LICEO SC.UM. SER.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81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3475599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BSPM04000A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3406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marL="0" indent="0" algn="l" defTabSz="457200" rtl="0" eaLnBrk="1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LICEO SCIENZE UMANE F. DE ANDRE'</a:t>
                      </a: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1295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1183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1213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1159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1086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8684742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BRESCIA – LICEO SCIENZE UMANE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163880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BSPS01000D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08917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marL="0" indent="0" algn="l" defTabSz="457200" rtl="0" eaLnBrk="1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CALINI</a:t>
                      </a: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1099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1248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1266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1354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1414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903972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BRESCIA LICEO SCIENTIFICO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3222177"/>
                  </a:ext>
                </a:extLst>
              </a:tr>
            </a:tbl>
          </a:graphicData>
        </a:graphic>
      </p:graphicFrame>
      <p:pic>
        <p:nvPicPr>
          <p:cNvPr id="6" name="Immagine 5" descr="Immagine che contiene testo, poster, cartone animato, grafica&#10;&#10;Descrizione generata automaticamente">
            <a:extLst>
              <a:ext uri="{FF2B5EF4-FFF2-40B4-BE49-F238E27FC236}">
                <a16:creationId xmlns:a16="http://schemas.microsoft.com/office/drawing/2014/main" id="{B9F8739B-B908-F61B-1549-2F9539AF5D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091" y="202782"/>
            <a:ext cx="689012" cy="1000748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EA416C2C-7434-E7F8-2716-97E0104D55CF}"/>
              </a:ext>
            </a:extLst>
          </p:cNvPr>
          <p:cNvSpPr txBox="1"/>
          <p:nvPr/>
        </p:nvSpPr>
        <p:spPr>
          <a:xfrm>
            <a:off x="3417702" y="6067563"/>
            <a:ext cx="6858187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2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  <a:t>ISTITUTI SCOLASTICI E N° ALUNNI AA.SS. 2025/2026 – 2021/2022</a:t>
            </a:r>
          </a:p>
        </p:txBody>
      </p:sp>
      <p:sp>
        <p:nvSpPr>
          <p:cNvPr id="3" name="Rettangolo 2">
            <a:extLst>
              <a:ext uri="{FF2B5EF4-FFF2-40B4-BE49-F238E27FC236}">
                <a16:creationId xmlns:a16="http://schemas.microsoft.com/office/drawing/2014/main" id="{C96607E2-56E9-F7C2-40F1-18F30FE61F8F}"/>
              </a:ext>
            </a:extLst>
          </p:cNvPr>
          <p:cNvSpPr/>
          <p:nvPr/>
        </p:nvSpPr>
        <p:spPr>
          <a:xfrm>
            <a:off x="679076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Rettangolo 6">
            <a:extLst>
              <a:ext uri="{FF2B5EF4-FFF2-40B4-BE49-F238E27FC236}">
                <a16:creationId xmlns:a16="http://schemas.microsoft.com/office/drawing/2014/main" id="{15D350D7-7C7F-2E65-8856-A15236E16B53}"/>
              </a:ext>
            </a:extLst>
          </p:cNvPr>
          <p:cNvSpPr/>
          <p:nvPr/>
        </p:nvSpPr>
        <p:spPr>
          <a:xfrm>
            <a:off x="931172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Rettangolo 7">
            <a:extLst>
              <a:ext uri="{FF2B5EF4-FFF2-40B4-BE49-F238E27FC236}">
                <a16:creationId xmlns:a16="http://schemas.microsoft.com/office/drawing/2014/main" id="{5F979A12-2B76-DEFE-4E39-C0AB06B6F0FF}"/>
              </a:ext>
            </a:extLst>
          </p:cNvPr>
          <p:cNvSpPr/>
          <p:nvPr/>
        </p:nvSpPr>
        <p:spPr>
          <a:xfrm>
            <a:off x="1183268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Rettangolo 8">
            <a:extLst>
              <a:ext uri="{FF2B5EF4-FFF2-40B4-BE49-F238E27FC236}">
                <a16:creationId xmlns:a16="http://schemas.microsoft.com/office/drawing/2014/main" id="{B919FBFD-46C9-AA80-6906-8E348611389D}"/>
              </a:ext>
            </a:extLst>
          </p:cNvPr>
          <p:cNvSpPr/>
          <p:nvPr/>
        </p:nvSpPr>
        <p:spPr>
          <a:xfrm>
            <a:off x="1435364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Rettangolo 9">
            <a:extLst>
              <a:ext uri="{FF2B5EF4-FFF2-40B4-BE49-F238E27FC236}">
                <a16:creationId xmlns:a16="http://schemas.microsoft.com/office/drawing/2014/main" id="{EA162CEF-2207-A54F-A22E-7FDB1824C74D}"/>
              </a:ext>
            </a:extLst>
          </p:cNvPr>
          <p:cNvSpPr/>
          <p:nvPr/>
        </p:nvSpPr>
        <p:spPr>
          <a:xfrm>
            <a:off x="1674558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Rettangolo 10">
            <a:extLst>
              <a:ext uri="{FF2B5EF4-FFF2-40B4-BE49-F238E27FC236}">
                <a16:creationId xmlns:a16="http://schemas.microsoft.com/office/drawing/2014/main" id="{CE5256D8-B4F0-5753-22E8-6AB7DA2EE6CA}"/>
              </a:ext>
            </a:extLst>
          </p:cNvPr>
          <p:cNvSpPr/>
          <p:nvPr/>
        </p:nvSpPr>
        <p:spPr>
          <a:xfrm>
            <a:off x="1934346" y="6559838"/>
            <a:ext cx="144000" cy="144000"/>
          </a:xfrm>
          <a:prstGeom prst="rect">
            <a:avLst/>
          </a:prstGeom>
          <a:solidFill>
            <a:schemeClr val="accent1"/>
          </a:solidFill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Rettangolo 11">
            <a:extLst>
              <a:ext uri="{FF2B5EF4-FFF2-40B4-BE49-F238E27FC236}">
                <a16:creationId xmlns:a16="http://schemas.microsoft.com/office/drawing/2014/main" id="{D280FB20-5EAC-BC7B-2B7C-617C202BE0DA}"/>
              </a:ext>
            </a:extLst>
          </p:cNvPr>
          <p:cNvSpPr/>
          <p:nvPr/>
        </p:nvSpPr>
        <p:spPr>
          <a:xfrm>
            <a:off x="2186442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Rettangolo 12">
            <a:extLst>
              <a:ext uri="{FF2B5EF4-FFF2-40B4-BE49-F238E27FC236}">
                <a16:creationId xmlns:a16="http://schemas.microsoft.com/office/drawing/2014/main" id="{93950B41-EDD7-070E-C788-15ACF555A443}"/>
              </a:ext>
            </a:extLst>
          </p:cNvPr>
          <p:cNvSpPr/>
          <p:nvPr/>
        </p:nvSpPr>
        <p:spPr>
          <a:xfrm>
            <a:off x="2438538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002265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E07BD0-09A3-3C76-E917-4A78C681BA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riangolo isoscele 4">
            <a:extLst>
              <a:ext uri="{FF2B5EF4-FFF2-40B4-BE49-F238E27FC236}">
                <a16:creationId xmlns:a16="http://schemas.microsoft.com/office/drawing/2014/main" id="{03E0E0AA-C9B5-C9BC-FD43-F488A56D5417}"/>
              </a:ext>
            </a:extLst>
          </p:cNvPr>
          <p:cNvSpPr/>
          <p:nvPr/>
        </p:nvSpPr>
        <p:spPr>
          <a:xfrm rot="10800000">
            <a:off x="0" y="-61"/>
            <a:ext cx="2006345" cy="2981326"/>
          </a:xfrm>
          <a:prstGeom prst="triangle">
            <a:avLst>
              <a:gd name="adj" fmla="val 100000"/>
            </a:avLst>
          </a:prstGeom>
          <a:solidFill>
            <a:srgbClr val="69984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aphicFrame>
        <p:nvGraphicFramePr>
          <p:cNvPr id="4" name="Tabella 3">
            <a:extLst>
              <a:ext uri="{FF2B5EF4-FFF2-40B4-BE49-F238E27FC236}">
                <a16:creationId xmlns:a16="http://schemas.microsoft.com/office/drawing/2014/main" id="{BA38C834-8906-A388-AAFB-2F51D172B6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5203480"/>
              </p:ext>
            </p:extLst>
          </p:nvPr>
        </p:nvGraphicFramePr>
        <p:xfrm>
          <a:off x="612000" y="712800"/>
          <a:ext cx="9683077" cy="5432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83077">
                  <a:extLst>
                    <a:ext uri="{9D8B030D-6E8A-4147-A177-3AD203B41FA5}">
                      <a16:colId xmlns:a16="http://schemas.microsoft.com/office/drawing/2014/main" val="4159947539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1463305618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1670189815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796964186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3468060203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757999488"/>
                    </a:ext>
                  </a:extLst>
                </a:gridCol>
              </a:tblGrid>
              <a:tr h="392400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u="none" strike="noStrike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</a:rPr>
                        <a:t>ISTITUTO</a:t>
                      </a:r>
                      <a:endParaRPr lang="it-IT" sz="1050" b="1" i="0" u="none" strike="noStrike" dirty="0">
                        <a:solidFill>
                          <a:schemeClr val="tx2"/>
                        </a:solidFill>
                        <a:effectLst/>
                        <a:latin typeface="Titillium Web SemiBold" panose="00000700000000000000" pitchFamily="2" charset="0"/>
                      </a:endParaRPr>
                    </a:p>
                  </a:txBody>
                  <a:tcPr marL="216000" marR="216000" marT="6426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ALUNNI 2025/2026</a:t>
                      </a:r>
                    </a:p>
                  </a:txBody>
                  <a:tcPr marL="6350" marR="63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ALUNNI 2024/2025</a:t>
                      </a:r>
                    </a:p>
                  </a:txBody>
                  <a:tcPr marL="6350" marR="63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ALUNNI 2023/2024</a:t>
                      </a:r>
                    </a:p>
                  </a:txBody>
                  <a:tcPr marL="44450" marR="444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ALUNNI 2022/2023</a:t>
                      </a:r>
                    </a:p>
                  </a:txBody>
                  <a:tcPr marL="6350" marR="63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ALUNNI 2021/2022</a:t>
                      </a:r>
                    </a:p>
                  </a:txBody>
                  <a:tcPr marL="6350" marR="63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B34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61531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BSPS03000P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574971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marL="0" indent="0" algn="l" defTabSz="457200" rtl="0" eaLnBrk="1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LICEO SCIENTIFICO C.GOLGI</a:t>
                      </a: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1220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1292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1248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1244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1255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33570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BRENO LICEO SCIENTIFICO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229212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BSPS05000X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652209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marL="0" indent="0" algn="l" defTabSz="457200" rtl="0" eaLnBrk="1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ENRICO FERMI</a:t>
                      </a: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997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985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1032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1143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1221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9636679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SALO' LICEO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129557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BSPS070005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641475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marL="0" indent="0" algn="l" defTabSz="457200" rtl="0" eaLnBrk="1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"COPERNICO" - BRESCIA</a:t>
                      </a: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1367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1441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1477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1445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1506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940060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BRESCIA - LICEO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5461825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BSPS11000A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406392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marL="0" indent="0" algn="l" defTabSz="457200" rtl="0" eaLnBrk="1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LICEO SCIENTIFICO STATALE LEONARDO</a:t>
                      </a: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1930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1946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1950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1959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1851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292022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BRESCIA - LICEO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039760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BSRH02000T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730071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marL="0" indent="0" algn="l" defTabSz="457200" rtl="0" eaLnBrk="1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IPSEOA CATERINA DE' MEDICI</a:t>
                      </a: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803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837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859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841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804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213655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DESENZANO DEL GARDA IP 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461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490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507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609265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GARDONE RIVIERA IP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291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311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287868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DESENZANO DEL GARDA IP SER.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51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41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8016188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BSTA01000V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973104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marL="0" indent="0" algn="l" defTabSz="457200" rtl="0" eaLnBrk="1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G.PASTORI</a:t>
                      </a: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835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936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970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986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366147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BRESCIA - IT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2879258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BSTD02000X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3475599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marL="0" indent="0" algn="l" defTabSz="457200" rtl="0" eaLnBrk="1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CESARE BATTISTI</a:t>
                      </a: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1075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1023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955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954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980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3406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SALO' IT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1008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957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889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8684742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SALO’ IT SERALE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67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163880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BSTD15000L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08917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marL="0" indent="0" algn="l" defTabSz="457200" rtl="0" eaLnBrk="1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"ABBA-BALLINI" - BRESCIA</a:t>
                      </a: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1249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1282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1424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1460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1405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903972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BRESCIA – IT 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1089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1122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1246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322217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BRESCIA IT SERALE</a:t>
                      </a: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160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9458961"/>
                  </a:ext>
                </a:extLst>
              </a:tr>
            </a:tbl>
          </a:graphicData>
        </a:graphic>
      </p:graphicFrame>
      <p:pic>
        <p:nvPicPr>
          <p:cNvPr id="6" name="Immagine 5" descr="Immagine che contiene testo, poster, cartone animato, grafica&#10;&#10;Descrizione generata automaticamente">
            <a:extLst>
              <a:ext uri="{FF2B5EF4-FFF2-40B4-BE49-F238E27FC236}">
                <a16:creationId xmlns:a16="http://schemas.microsoft.com/office/drawing/2014/main" id="{DA0EC4B4-CA21-810E-B44C-625A13344A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091" y="202782"/>
            <a:ext cx="689012" cy="1000748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F28BA52E-AB49-2272-8FA4-970BAD0C7D71}"/>
              </a:ext>
            </a:extLst>
          </p:cNvPr>
          <p:cNvSpPr txBox="1"/>
          <p:nvPr/>
        </p:nvSpPr>
        <p:spPr>
          <a:xfrm>
            <a:off x="3417702" y="6240091"/>
            <a:ext cx="6858187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2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  <a:t>ISTITUTI SCOLASTICI E N° ALUNNI AA.SS. 2025/2026 – 2021/2022</a:t>
            </a:r>
          </a:p>
        </p:txBody>
      </p:sp>
      <p:sp>
        <p:nvSpPr>
          <p:cNvPr id="3" name="Rettangolo 2">
            <a:extLst>
              <a:ext uri="{FF2B5EF4-FFF2-40B4-BE49-F238E27FC236}">
                <a16:creationId xmlns:a16="http://schemas.microsoft.com/office/drawing/2014/main" id="{C9E85673-DC4C-296A-DB8E-4F7CF95C5F5D}"/>
              </a:ext>
            </a:extLst>
          </p:cNvPr>
          <p:cNvSpPr/>
          <p:nvPr/>
        </p:nvSpPr>
        <p:spPr>
          <a:xfrm>
            <a:off x="679076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Rettangolo 6">
            <a:extLst>
              <a:ext uri="{FF2B5EF4-FFF2-40B4-BE49-F238E27FC236}">
                <a16:creationId xmlns:a16="http://schemas.microsoft.com/office/drawing/2014/main" id="{B35BD53B-C7B1-B0B4-016A-6BB8C0905142}"/>
              </a:ext>
            </a:extLst>
          </p:cNvPr>
          <p:cNvSpPr/>
          <p:nvPr/>
        </p:nvSpPr>
        <p:spPr>
          <a:xfrm>
            <a:off x="931172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Rettangolo 7">
            <a:extLst>
              <a:ext uri="{FF2B5EF4-FFF2-40B4-BE49-F238E27FC236}">
                <a16:creationId xmlns:a16="http://schemas.microsoft.com/office/drawing/2014/main" id="{60AF4118-5611-1DC0-BF5A-77CE4B985892}"/>
              </a:ext>
            </a:extLst>
          </p:cNvPr>
          <p:cNvSpPr/>
          <p:nvPr/>
        </p:nvSpPr>
        <p:spPr>
          <a:xfrm>
            <a:off x="1183268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Rettangolo 8">
            <a:extLst>
              <a:ext uri="{FF2B5EF4-FFF2-40B4-BE49-F238E27FC236}">
                <a16:creationId xmlns:a16="http://schemas.microsoft.com/office/drawing/2014/main" id="{1ED3B550-C4CD-174A-6A5B-925A47457CCF}"/>
              </a:ext>
            </a:extLst>
          </p:cNvPr>
          <p:cNvSpPr/>
          <p:nvPr/>
        </p:nvSpPr>
        <p:spPr>
          <a:xfrm>
            <a:off x="1435364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Rettangolo 9">
            <a:extLst>
              <a:ext uri="{FF2B5EF4-FFF2-40B4-BE49-F238E27FC236}">
                <a16:creationId xmlns:a16="http://schemas.microsoft.com/office/drawing/2014/main" id="{A575A836-4595-593B-B054-37E2959E02D1}"/>
              </a:ext>
            </a:extLst>
          </p:cNvPr>
          <p:cNvSpPr/>
          <p:nvPr/>
        </p:nvSpPr>
        <p:spPr>
          <a:xfrm>
            <a:off x="1674558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Rettangolo 10">
            <a:extLst>
              <a:ext uri="{FF2B5EF4-FFF2-40B4-BE49-F238E27FC236}">
                <a16:creationId xmlns:a16="http://schemas.microsoft.com/office/drawing/2014/main" id="{28649195-519E-65E8-5D5D-729EFE674EA6}"/>
              </a:ext>
            </a:extLst>
          </p:cNvPr>
          <p:cNvSpPr/>
          <p:nvPr/>
        </p:nvSpPr>
        <p:spPr>
          <a:xfrm>
            <a:off x="1934346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Rettangolo 11">
            <a:extLst>
              <a:ext uri="{FF2B5EF4-FFF2-40B4-BE49-F238E27FC236}">
                <a16:creationId xmlns:a16="http://schemas.microsoft.com/office/drawing/2014/main" id="{00FEB0E6-E783-7C4B-4069-F8F6A4A811C9}"/>
              </a:ext>
            </a:extLst>
          </p:cNvPr>
          <p:cNvSpPr/>
          <p:nvPr/>
        </p:nvSpPr>
        <p:spPr>
          <a:xfrm>
            <a:off x="2186442" y="6559838"/>
            <a:ext cx="144000" cy="144000"/>
          </a:xfrm>
          <a:prstGeom prst="rect">
            <a:avLst/>
          </a:prstGeom>
          <a:solidFill>
            <a:schemeClr val="accent1"/>
          </a:solidFill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Rettangolo 12">
            <a:extLst>
              <a:ext uri="{FF2B5EF4-FFF2-40B4-BE49-F238E27FC236}">
                <a16:creationId xmlns:a16="http://schemas.microsoft.com/office/drawing/2014/main" id="{F9461F41-E642-424B-AD86-7C659174B071}"/>
              </a:ext>
            </a:extLst>
          </p:cNvPr>
          <p:cNvSpPr/>
          <p:nvPr/>
        </p:nvSpPr>
        <p:spPr>
          <a:xfrm>
            <a:off x="2438538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589361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33B0F9-073C-264A-E16B-DE9549B05C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riangolo isoscele 4">
            <a:extLst>
              <a:ext uri="{FF2B5EF4-FFF2-40B4-BE49-F238E27FC236}">
                <a16:creationId xmlns:a16="http://schemas.microsoft.com/office/drawing/2014/main" id="{66E979D3-E4E3-99F7-5F00-A6A3334DF945}"/>
              </a:ext>
            </a:extLst>
          </p:cNvPr>
          <p:cNvSpPr/>
          <p:nvPr/>
        </p:nvSpPr>
        <p:spPr>
          <a:xfrm rot="10800000">
            <a:off x="0" y="-61"/>
            <a:ext cx="2006345" cy="2981326"/>
          </a:xfrm>
          <a:prstGeom prst="triangle">
            <a:avLst>
              <a:gd name="adj" fmla="val 100000"/>
            </a:avLst>
          </a:prstGeom>
          <a:solidFill>
            <a:srgbClr val="69984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8171E568-BF76-BA57-387F-D3D43C3B2F0A}"/>
              </a:ext>
            </a:extLst>
          </p:cNvPr>
          <p:cNvSpPr txBox="1"/>
          <p:nvPr/>
        </p:nvSpPr>
        <p:spPr>
          <a:xfrm>
            <a:off x="2006346" y="803420"/>
            <a:ext cx="690295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it-IT" sz="2000" dirty="0">
                <a:solidFill>
                  <a:schemeClr val="accent1">
                    <a:lumMod val="75000"/>
                  </a:schemeClr>
                </a:solidFill>
                <a:latin typeface="Titillium Web" panose="00000500000000000000" pitchFamily="2" charset="0"/>
              </a:rPr>
              <a:t> </a:t>
            </a:r>
            <a:r>
              <a:rPr lang="it-IT" sz="2000" spc="300" dirty="0">
                <a:solidFill>
                  <a:schemeClr val="accent2"/>
                </a:solidFill>
                <a:latin typeface="Titillium Web SemiBold" panose="00000700000000000000" pitchFamily="2" charset="0"/>
              </a:rPr>
              <a:t>TAB. 1</a:t>
            </a:r>
            <a:endParaRPr lang="it-IT" sz="3200" spc="300" dirty="0">
              <a:solidFill>
                <a:schemeClr val="accent2"/>
              </a:solidFill>
              <a:latin typeface="Titillium Web SemiBold" panose="00000700000000000000" pitchFamily="2" charset="0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61DB5B70-2F2B-5909-72F6-CA1C9DF47A85}"/>
              </a:ext>
            </a:extLst>
          </p:cNvPr>
          <p:cNvSpPr txBox="1"/>
          <p:nvPr/>
        </p:nvSpPr>
        <p:spPr>
          <a:xfrm>
            <a:off x="1833830" y="1075103"/>
            <a:ext cx="7247988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7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  <a:t>ISTITUTI SCOLASTICI E N° ALUNNI </a:t>
            </a:r>
            <a:br>
              <a:rPr lang="it-IT" sz="1800" b="1" kern="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it-IT" sz="17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  <a:t>AA.SS. 2025/2026 – 2021/2022 </a:t>
            </a:r>
            <a:br>
              <a:rPr lang="it-IT" sz="17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</a:br>
            <a:r>
              <a:rPr lang="it-IT" sz="14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  <a:t>(fonte UST aprile 2025)</a:t>
            </a:r>
            <a:endParaRPr lang="it-IT" sz="1700" spc="300" dirty="0">
              <a:solidFill>
                <a:schemeClr val="tx2"/>
              </a:solidFill>
              <a:latin typeface="Titillium Web SemiBold" panose="00000700000000000000" pitchFamily="2" charset="0"/>
            </a:endParaRPr>
          </a:p>
        </p:txBody>
      </p:sp>
      <p:graphicFrame>
        <p:nvGraphicFramePr>
          <p:cNvPr id="4" name="Tabella 3">
            <a:extLst>
              <a:ext uri="{FF2B5EF4-FFF2-40B4-BE49-F238E27FC236}">
                <a16:creationId xmlns:a16="http://schemas.microsoft.com/office/drawing/2014/main" id="{B87758FF-BCB1-A2EA-C4C8-904DAB7030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6188080"/>
              </p:ext>
            </p:extLst>
          </p:nvPr>
        </p:nvGraphicFramePr>
        <p:xfrm>
          <a:off x="612000" y="2839182"/>
          <a:ext cx="9683077" cy="972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83077">
                  <a:extLst>
                    <a:ext uri="{9D8B030D-6E8A-4147-A177-3AD203B41FA5}">
                      <a16:colId xmlns:a16="http://schemas.microsoft.com/office/drawing/2014/main" val="4159947539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1463305618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1670189815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796964186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3468060203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757999488"/>
                    </a:ext>
                  </a:extLst>
                </a:gridCol>
              </a:tblGrid>
              <a:tr h="50400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it-IT" sz="1400" b="1" u="none" strike="noStrike" spc="3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</a:rPr>
                        <a:t>TOTALI</a:t>
                      </a:r>
                      <a:endParaRPr lang="it-IT" sz="1400" b="1" i="0" u="none" strike="noStrike" spc="300" dirty="0">
                        <a:solidFill>
                          <a:schemeClr val="tx2"/>
                        </a:solidFill>
                        <a:effectLst/>
                        <a:latin typeface="Titillium Web SemiBold" panose="00000700000000000000" pitchFamily="2" charset="0"/>
                      </a:endParaRPr>
                    </a:p>
                  </a:txBody>
                  <a:tcPr marL="216000" marR="216000" marT="6426" marB="0" anchor="ctr">
                    <a:solidFill>
                      <a:srgbClr val="76B34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ALUNNI 2025/2026</a:t>
                      </a:r>
                    </a:p>
                  </a:txBody>
                  <a:tcPr marL="6350" marR="63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63D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ALUNNI 2024/2025</a:t>
                      </a:r>
                    </a:p>
                  </a:txBody>
                  <a:tcPr marL="6350" marR="63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63D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ALUNNI 2023/2024</a:t>
                      </a:r>
                    </a:p>
                  </a:txBody>
                  <a:tcPr marL="44450" marR="444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63D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ALUNNI 2022/2023</a:t>
                      </a:r>
                    </a:p>
                  </a:txBody>
                  <a:tcPr marL="6350" marR="63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63D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ALUNNI 2021/2022</a:t>
                      </a:r>
                    </a:p>
                  </a:txBody>
                  <a:tcPr marL="6350" marR="63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63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615313"/>
                  </a:ext>
                </a:extLst>
              </a:tr>
              <a:tr h="468000">
                <a:tc vMerge="1"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2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50.661</a:t>
                      </a:r>
                      <a:endParaRPr lang="it-IT" sz="14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2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51.103 </a:t>
                      </a:r>
                      <a:endParaRPr lang="it-IT" sz="14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2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51.071 </a:t>
                      </a:r>
                      <a:endParaRPr lang="it-IT" sz="14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2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51.167 </a:t>
                      </a:r>
                      <a:endParaRPr lang="it-IT" sz="14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2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51.290</a:t>
                      </a:r>
                      <a:endParaRPr lang="it-IT" sz="14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5749716"/>
                  </a:ext>
                </a:extLst>
              </a:tr>
            </a:tbl>
          </a:graphicData>
        </a:graphic>
      </p:graphicFrame>
      <p:pic>
        <p:nvPicPr>
          <p:cNvPr id="6" name="Immagine 5" descr="Immagine che contiene testo, poster, cartone animato, grafica&#10;&#10;Descrizione generata automaticamente">
            <a:extLst>
              <a:ext uri="{FF2B5EF4-FFF2-40B4-BE49-F238E27FC236}">
                <a16:creationId xmlns:a16="http://schemas.microsoft.com/office/drawing/2014/main" id="{9779D29E-3DAC-25AE-E791-91F3AAF060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091" y="202782"/>
            <a:ext cx="689012" cy="1000748"/>
          </a:xfrm>
          <a:prstGeom prst="rect">
            <a:avLst/>
          </a:prstGeom>
        </p:spPr>
      </p:pic>
      <p:sp>
        <p:nvSpPr>
          <p:cNvPr id="7" name="Rettangolo 6">
            <a:extLst>
              <a:ext uri="{FF2B5EF4-FFF2-40B4-BE49-F238E27FC236}">
                <a16:creationId xmlns:a16="http://schemas.microsoft.com/office/drawing/2014/main" id="{0083DF19-2E8C-B3EF-5057-5E364AD12C7A}"/>
              </a:ext>
            </a:extLst>
          </p:cNvPr>
          <p:cNvSpPr/>
          <p:nvPr/>
        </p:nvSpPr>
        <p:spPr>
          <a:xfrm>
            <a:off x="679076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Rettangolo 7">
            <a:extLst>
              <a:ext uri="{FF2B5EF4-FFF2-40B4-BE49-F238E27FC236}">
                <a16:creationId xmlns:a16="http://schemas.microsoft.com/office/drawing/2014/main" id="{697FE0E8-6A83-019A-45D4-BF96E12AFF8F}"/>
              </a:ext>
            </a:extLst>
          </p:cNvPr>
          <p:cNvSpPr/>
          <p:nvPr/>
        </p:nvSpPr>
        <p:spPr>
          <a:xfrm>
            <a:off x="931172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Rettangolo 8">
            <a:extLst>
              <a:ext uri="{FF2B5EF4-FFF2-40B4-BE49-F238E27FC236}">
                <a16:creationId xmlns:a16="http://schemas.microsoft.com/office/drawing/2014/main" id="{265ECA3B-8BB0-5F48-466B-F5840E2838F6}"/>
              </a:ext>
            </a:extLst>
          </p:cNvPr>
          <p:cNvSpPr/>
          <p:nvPr/>
        </p:nvSpPr>
        <p:spPr>
          <a:xfrm>
            <a:off x="1183268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Rettangolo 9">
            <a:extLst>
              <a:ext uri="{FF2B5EF4-FFF2-40B4-BE49-F238E27FC236}">
                <a16:creationId xmlns:a16="http://schemas.microsoft.com/office/drawing/2014/main" id="{BBDA7E95-8DB0-1A32-7C8D-7F21DC117D6B}"/>
              </a:ext>
            </a:extLst>
          </p:cNvPr>
          <p:cNvSpPr/>
          <p:nvPr/>
        </p:nvSpPr>
        <p:spPr>
          <a:xfrm>
            <a:off x="1435364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Rettangolo 10">
            <a:extLst>
              <a:ext uri="{FF2B5EF4-FFF2-40B4-BE49-F238E27FC236}">
                <a16:creationId xmlns:a16="http://schemas.microsoft.com/office/drawing/2014/main" id="{2521883E-973B-2F95-616D-F8DC266531B0}"/>
              </a:ext>
            </a:extLst>
          </p:cNvPr>
          <p:cNvSpPr/>
          <p:nvPr/>
        </p:nvSpPr>
        <p:spPr>
          <a:xfrm>
            <a:off x="1674558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Rettangolo 11">
            <a:extLst>
              <a:ext uri="{FF2B5EF4-FFF2-40B4-BE49-F238E27FC236}">
                <a16:creationId xmlns:a16="http://schemas.microsoft.com/office/drawing/2014/main" id="{C20CD58C-FD8C-4537-6C74-7002A3CEFB14}"/>
              </a:ext>
            </a:extLst>
          </p:cNvPr>
          <p:cNvSpPr/>
          <p:nvPr/>
        </p:nvSpPr>
        <p:spPr>
          <a:xfrm>
            <a:off x="1934346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Rettangolo 12">
            <a:extLst>
              <a:ext uri="{FF2B5EF4-FFF2-40B4-BE49-F238E27FC236}">
                <a16:creationId xmlns:a16="http://schemas.microsoft.com/office/drawing/2014/main" id="{C9C90E24-E220-7E32-5D54-2B58F22C4EE3}"/>
              </a:ext>
            </a:extLst>
          </p:cNvPr>
          <p:cNvSpPr/>
          <p:nvPr/>
        </p:nvSpPr>
        <p:spPr>
          <a:xfrm>
            <a:off x="2186442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" name="Rettangolo 13">
            <a:extLst>
              <a:ext uri="{FF2B5EF4-FFF2-40B4-BE49-F238E27FC236}">
                <a16:creationId xmlns:a16="http://schemas.microsoft.com/office/drawing/2014/main" id="{38455BBC-1E2D-95E4-D6C8-0319E0F15DDA}"/>
              </a:ext>
            </a:extLst>
          </p:cNvPr>
          <p:cNvSpPr/>
          <p:nvPr/>
        </p:nvSpPr>
        <p:spPr>
          <a:xfrm>
            <a:off x="2438538" y="6559838"/>
            <a:ext cx="144000" cy="144000"/>
          </a:xfrm>
          <a:prstGeom prst="rect">
            <a:avLst/>
          </a:prstGeom>
          <a:solidFill>
            <a:schemeClr val="accent1"/>
          </a:solidFill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079122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AB46C6-975B-5B27-1A9B-1DA058FA3D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riangolo isoscele 4">
            <a:extLst>
              <a:ext uri="{FF2B5EF4-FFF2-40B4-BE49-F238E27FC236}">
                <a16:creationId xmlns:a16="http://schemas.microsoft.com/office/drawing/2014/main" id="{C644394F-55F3-A44A-9A7F-AB6BBF3FC8D7}"/>
              </a:ext>
            </a:extLst>
          </p:cNvPr>
          <p:cNvSpPr/>
          <p:nvPr/>
        </p:nvSpPr>
        <p:spPr>
          <a:xfrm rot="10800000">
            <a:off x="0" y="-61"/>
            <a:ext cx="2006345" cy="2981326"/>
          </a:xfrm>
          <a:prstGeom prst="triangle">
            <a:avLst>
              <a:gd name="adj" fmla="val 100000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FFD44C95-7C6E-29F5-8C98-145E75170568}"/>
              </a:ext>
            </a:extLst>
          </p:cNvPr>
          <p:cNvSpPr txBox="1"/>
          <p:nvPr/>
        </p:nvSpPr>
        <p:spPr>
          <a:xfrm>
            <a:off x="2006346" y="187554"/>
            <a:ext cx="690295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it-IT" sz="2000" dirty="0">
                <a:solidFill>
                  <a:schemeClr val="accent1">
                    <a:lumMod val="75000"/>
                  </a:schemeClr>
                </a:solidFill>
                <a:latin typeface="Titillium Web" panose="00000500000000000000" pitchFamily="2" charset="0"/>
              </a:rPr>
              <a:t> </a:t>
            </a:r>
            <a:r>
              <a:rPr lang="it-IT" sz="2000" spc="300" dirty="0">
                <a:solidFill>
                  <a:schemeClr val="accent2"/>
                </a:solidFill>
                <a:latin typeface="Titillium Web SemiBold" panose="00000700000000000000" pitchFamily="2" charset="0"/>
              </a:rPr>
              <a:t>TAB. 2</a:t>
            </a:r>
            <a:endParaRPr lang="it-IT" sz="3200" spc="300" dirty="0">
              <a:solidFill>
                <a:schemeClr val="accent2"/>
              </a:solidFill>
              <a:latin typeface="Titillium Web SemiBold" panose="00000700000000000000" pitchFamily="2" charset="0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0E70CA59-D788-24E9-D1D5-50C3E1DDDF05}"/>
              </a:ext>
            </a:extLst>
          </p:cNvPr>
          <p:cNvSpPr txBox="1"/>
          <p:nvPr/>
        </p:nvSpPr>
        <p:spPr>
          <a:xfrm>
            <a:off x="1833828" y="516477"/>
            <a:ext cx="7247988" cy="61555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7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  <a:t>COMUNI SEDE DI ISTITUTI SCOLASTICI SUPERIORI </a:t>
            </a:r>
            <a:br>
              <a:rPr lang="it-IT" sz="1800" b="1" kern="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it-IT" sz="17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  <a:t>PER NUMERO ALUNNI/ANNI SCOLASTICI</a:t>
            </a:r>
          </a:p>
        </p:txBody>
      </p:sp>
      <p:graphicFrame>
        <p:nvGraphicFramePr>
          <p:cNvPr id="4" name="Tabella 3">
            <a:extLst>
              <a:ext uri="{FF2B5EF4-FFF2-40B4-BE49-F238E27FC236}">
                <a16:creationId xmlns:a16="http://schemas.microsoft.com/office/drawing/2014/main" id="{5DB3FFF1-588B-337C-3301-9D93E8C1E3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1510011"/>
              </p:ext>
            </p:extLst>
          </p:nvPr>
        </p:nvGraphicFramePr>
        <p:xfrm>
          <a:off x="616284" y="1166946"/>
          <a:ext cx="9683077" cy="5252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83077">
                  <a:extLst>
                    <a:ext uri="{9D8B030D-6E8A-4147-A177-3AD203B41FA5}">
                      <a16:colId xmlns:a16="http://schemas.microsoft.com/office/drawing/2014/main" val="4159947539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1463305618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1670189815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796964186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3468060203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757999488"/>
                    </a:ext>
                  </a:extLst>
                </a:gridCol>
              </a:tblGrid>
              <a:tr h="392400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u="none" strike="noStrike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</a:rPr>
                        <a:t>COMUNE / STUDENTI ISCRITTI PRESSO ISTITUTO </a:t>
                      </a:r>
                      <a:br>
                        <a:rPr lang="it-IT" sz="1050" b="1" u="none" strike="noStrike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</a:rPr>
                      </a:br>
                      <a:r>
                        <a:rPr lang="it-IT" sz="1050" b="1" u="none" strike="noStrike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</a:rPr>
                        <a:t>SECONDARIO DI II° PRESENTE NEL COMUNE</a:t>
                      </a:r>
                      <a:endParaRPr lang="it-IT" sz="1050" b="1" i="0" u="none" strike="noStrike" dirty="0">
                        <a:solidFill>
                          <a:schemeClr val="tx2"/>
                        </a:solidFill>
                        <a:effectLst/>
                        <a:latin typeface="Titillium Web SemiBold" panose="00000700000000000000" pitchFamily="2" charset="0"/>
                      </a:endParaRPr>
                    </a:p>
                  </a:txBody>
                  <a:tcPr marL="216000" marR="216000" marT="6426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N. STUDENTI 2025/2026</a:t>
                      </a:r>
                    </a:p>
                  </a:txBody>
                  <a:tcPr marL="6350" marR="63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N. STUDENTI  2024/2025</a:t>
                      </a:r>
                    </a:p>
                  </a:txBody>
                  <a:tcPr marL="6350" marR="63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N. STUDENTI  2023/2024</a:t>
                      </a:r>
                    </a:p>
                  </a:txBody>
                  <a:tcPr marL="44450" marR="444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N. STUDENTI  2022/2023</a:t>
                      </a:r>
                    </a:p>
                  </a:txBody>
                  <a:tcPr marL="6350" marR="63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N. STUDENTI  2021/2022</a:t>
                      </a:r>
                    </a:p>
                  </a:txBody>
                  <a:tcPr marL="6350" marR="63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61531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just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BRESCIA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19.667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20.053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20.353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20.666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20.640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574971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just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DESENZANO DEL GARDA 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2.972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2.866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2.897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2.927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2.854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33570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just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PALAZZOLO SULL’OGLIO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2.764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2.779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2.672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2.707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2.780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229212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just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SALÒ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2.072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2.008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1.987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2.097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2.201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652209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just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BRENO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2.112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2.180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2.114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2.102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2.119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9636679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just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CHIARI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1.895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1.887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1.891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1.779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1.799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129557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just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MONTICHIARI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1.899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1.953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1.945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1.939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1.934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641475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just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LONATO DEL GARDA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1.443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1.548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1.636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1.718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1.688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940060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just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GARDONE VALLE TROMPIA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1.679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1.656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1.664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1.568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1.591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5461825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just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ISEO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1.478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1.475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1.466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1.501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1.469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406392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just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DARFO BOARIO TERME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1.236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1.284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1.307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1.306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1.295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292022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just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LENO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1.436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1.516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1.544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1.557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1.596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039760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just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ROVATO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1.301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1.250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1.189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1.104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1.073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730071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just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ORZINUOVI 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1.329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1.475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1.426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1.409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1.369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213655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just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MANERBIO 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998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941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909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930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1.004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609265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just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SAREZZO 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856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851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833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863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773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2878683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just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VOBARNO 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710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760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771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731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808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8016188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just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REMEDELLO 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616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583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546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521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528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9731047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just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EDOLO 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659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640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647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634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653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3661474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just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CORZANO 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355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356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399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424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483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2879258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just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IDRO 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617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584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505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448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442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3475599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just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VEROLANUOVA 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713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623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576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547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556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3406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just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GARDONE RIVIERA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291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299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311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267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268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8684742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just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ORZIVECCHI 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336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350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307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270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5187936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just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LUMEZZANE 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208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192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195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196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212085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just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PISOGNE 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175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141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150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178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195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7848348"/>
                  </a:ext>
                </a:extLst>
              </a:tr>
              <a:tr h="180000">
                <a:tc>
                  <a:txBody>
                    <a:bodyPr/>
                    <a:lstStyle/>
                    <a:p>
                      <a:pPr algn="just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GHEDI 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856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837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825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742</a:t>
                      </a:r>
                      <a:endParaRPr lang="it-IT" sz="105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706</a:t>
                      </a: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2372046"/>
                  </a:ext>
                </a:extLst>
              </a:tr>
            </a:tbl>
          </a:graphicData>
        </a:graphic>
      </p:graphicFrame>
      <p:pic>
        <p:nvPicPr>
          <p:cNvPr id="6" name="Immagine 5" descr="Immagine che contiene testo, poster, cartone animato, grafica&#10;&#10;Descrizione generata automaticamente">
            <a:extLst>
              <a:ext uri="{FF2B5EF4-FFF2-40B4-BE49-F238E27FC236}">
                <a16:creationId xmlns:a16="http://schemas.microsoft.com/office/drawing/2014/main" id="{A72D50A3-7472-33C6-B2A3-6D4AAAE8B3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091" y="202782"/>
            <a:ext cx="689012" cy="1000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2777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44E5AB-6550-C4AD-552C-3C98DB168E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riangolo isoscele 4">
            <a:extLst>
              <a:ext uri="{FF2B5EF4-FFF2-40B4-BE49-F238E27FC236}">
                <a16:creationId xmlns:a16="http://schemas.microsoft.com/office/drawing/2014/main" id="{35874F26-C3F1-00BF-32BD-2F6D5200F44C}"/>
              </a:ext>
            </a:extLst>
          </p:cNvPr>
          <p:cNvSpPr/>
          <p:nvPr/>
        </p:nvSpPr>
        <p:spPr>
          <a:xfrm rot="10800000">
            <a:off x="0" y="-61"/>
            <a:ext cx="2006345" cy="2981326"/>
          </a:xfrm>
          <a:prstGeom prst="triangle">
            <a:avLst>
              <a:gd name="adj" fmla="val 100000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AC16AB4E-0876-A861-BCD2-E0187832833F}"/>
              </a:ext>
            </a:extLst>
          </p:cNvPr>
          <p:cNvSpPr txBox="1"/>
          <p:nvPr/>
        </p:nvSpPr>
        <p:spPr>
          <a:xfrm>
            <a:off x="2006344" y="671855"/>
            <a:ext cx="690295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it-IT" sz="2000" dirty="0">
                <a:solidFill>
                  <a:schemeClr val="accent1">
                    <a:lumMod val="75000"/>
                  </a:schemeClr>
                </a:solidFill>
                <a:latin typeface="Titillium Web" panose="00000500000000000000" pitchFamily="2" charset="0"/>
              </a:rPr>
              <a:t> </a:t>
            </a:r>
            <a:r>
              <a:rPr lang="it-IT" sz="2000" spc="300" dirty="0">
                <a:solidFill>
                  <a:schemeClr val="accent2"/>
                </a:solidFill>
                <a:latin typeface="Titillium Web SemiBold" panose="00000700000000000000" pitchFamily="2" charset="0"/>
              </a:rPr>
              <a:t>TAB. 3</a:t>
            </a:r>
            <a:endParaRPr lang="it-IT" sz="3200" spc="300" dirty="0">
              <a:solidFill>
                <a:schemeClr val="accent2"/>
              </a:solidFill>
              <a:latin typeface="Titillium Web SemiBold" panose="00000700000000000000" pitchFamily="2" charset="0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AC7543C3-088F-0C1A-481F-5A4E58220A4B}"/>
              </a:ext>
            </a:extLst>
          </p:cNvPr>
          <p:cNvSpPr txBox="1"/>
          <p:nvPr/>
        </p:nvSpPr>
        <p:spPr>
          <a:xfrm>
            <a:off x="1656086" y="1071965"/>
            <a:ext cx="7603469" cy="61555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7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  <a:t>TOTALE ALUNNI SCUOLE SECONDARIE DI SECONDO GRADO </a:t>
            </a:r>
            <a:br>
              <a:rPr lang="it-IT" sz="1800" b="1" kern="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it-IT" sz="17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  <a:t>SUDDIVISI PER AMBITO SCOLASTICO</a:t>
            </a:r>
          </a:p>
        </p:txBody>
      </p:sp>
      <p:graphicFrame>
        <p:nvGraphicFramePr>
          <p:cNvPr id="4" name="Tabella 3">
            <a:extLst>
              <a:ext uri="{FF2B5EF4-FFF2-40B4-BE49-F238E27FC236}">
                <a16:creationId xmlns:a16="http://schemas.microsoft.com/office/drawing/2014/main" id="{65C0E970-0320-9051-A9FC-692DC4E3D7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7314297"/>
              </p:ext>
            </p:extLst>
          </p:nvPr>
        </p:nvGraphicFramePr>
        <p:xfrm>
          <a:off x="616284" y="1935000"/>
          <a:ext cx="9683077" cy="2988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83077">
                  <a:extLst>
                    <a:ext uri="{9D8B030D-6E8A-4147-A177-3AD203B41FA5}">
                      <a16:colId xmlns:a16="http://schemas.microsoft.com/office/drawing/2014/main" val="4159947539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1463305618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1670189815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796964186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3468060203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757999488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50" b="1" u="none" strike="noStrike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</a:rPr>
                        <a:t>AMBITO SCOLASTICO</a:t>
                      </a:r>
                      <a:endParaRPr lang="it-IT" sz="1050" b="1" i="0" u="none" strike="noStrike" dirty="0">
                        <a:solidFill>
                          <a:schemeClr val="tx2"/>
                        </a:solidFill>
                        <a:effectLst/>
                        <a:latin typeface="Titillium Web SemiBold" panose="00000700000000000000" pitchFamily="2" charset="0"/>
                      </a:endParaRPr>
                    </a:p>
                  </a:txBody>
                  <a:tcPr marL="216000" marR="216000" marT="6426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TOT. STUDENTI 2025/2026</a:t>
                      </a:r>
                    </a:p>
                  </a:txBody>
                  <a:tcPr marL="6350" marR="63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TOT. STUDENTI 2024/2025</a:t>
                      </a:r>
                    </a:p>
                  </a:txBody>
                  <a:tcPr marL="6350" marR="63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TOT. STUDENTI 2023/2024</a:t>
                      </a:r>
                    </a:p>
                  </a:txBody>
                  <a:tcPr marL="44450" marR="444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TOT. STUDENTI 2022/2023</a:t>
                      </a:r>
                    </a:p>
                  </a:txBody>
                  <a:tcPr marL="6350" marR="63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457200" rtl="0" eaLnBrk="1" fontAlgn="ctr" latinLnBrk="0" hangingPunct="1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u="none" strike="noStrike" kern="12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  <a:ea typeface="+mn-ea"/>
                          <a:cs typeface="+mn-cs"/>
                        </a:rPr>
                        <a:t>TOT. STUDENTI 2021/2022</a:t>
                      </a:r>
                    </a:p>
                  </a:txBody>
                  <a:tcPr marL="6350" marR="63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61531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 – BRESCIA E VALTROMPIA</a:t>
                      </a:r>
                    </a:p>
                  </a:txBody>
                  <a:tcPr marL="68580" marR="6858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22.398</a:t>
                      </a: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22.768</a:t>
                      </a: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23.042</a:t>
                      </a: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22.967</a:t>
                      </a:r>
                    </a:p>
                  </a:txBody>
                  <a:tcPr marL="68580" marR="6858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23.200</a:t>
                      </a: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574971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 – GARDA E VALLE SABBIA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8.105</a:t>
                      </a: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8.065</a:t>
                      </a: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8.107</a:t>
                      </a: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7.891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7.972</a:t>
                      </a: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33570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 –  VALLECAMONICA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4.182</a:t>
                      </a: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4.245</a:t>
                      </a: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4.218</a:t>
                      </a: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4.220</a:t>
                      </a:r>
                    </a:p>
                  </a:txBody>
                  <a:tcPr marL="68580" marR="6858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4.262</a:t>
                      </a:r>
                    </a:p>
                  </a:txBody>
                  <a:tcPr marL="6350" marR="6350" marT="0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2292124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 – OVEST BRESCIANO SEBINO FRANCIACORTA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7438</a:t>
                      </a: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7.391</a:t>
                      </a: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7.218</a:t>
                      </a: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7.091</a:t>
                      </a: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7.121</a:t>
                      </a:r>
                    </a:p>
                  </a:txBody>
                  <a:tcPr marL="6350" marR="635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65220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 – BASSA BRESCIANA</a:t>
                      </a:r>
                    </a:p>
                  </a:txBody>
                  <a:tcPr marL="68580" marR="68580" marT="0" marB="0" anchor="ctr">
                    <a:lnB w="12700" cmpd="sng"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8.538</a:t>
                      </a:r>
                    </a:p>
                  </a:txBody>
                  <a:tcPr marL="6350" marR="6350" marT="0" marB="0" anchor="ctr">
                    <a:lnB w="12700" cmpd="sng"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8.634</a:t>
                      </a:r>
                    </a:p>
                  </a:txBody>
                  <a:tcPr marL="6350" marR="6350" marT="0" marB="0" anchor="ctr">
                    <a:lnB w="12700" cmpd="sng"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8.486</a:t>
                      </a:r>
                    </a:p>
                  </a:txBody>
                  <a:tcPr marL="6350" marR="6350" marT="0" marB="0" anchor="ctr">
                    <a:lnB w="12700" cmpd="sng"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8.673</a:t>
                      </a:r>
                    </a:p>
                  </a:txBody>
                  <a:tcPr marL="68580" marR="68580" marT="0" marB="0" anchor="ctr">
                    <a:lnB w="12700" cmpd="sng"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8.735</a:t>
                      </a:r>
                    </a:p>
                  </a:txBody>
                  <a:tcPr marL="6350" marR="6350" marT="0" marB="0" anchor="ctr">
                    <a:lnB w="12700" cmpd="sng">
                      <a:noFill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963667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endParaRPr lang="it-IT" sz="11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endParaRPr lang="it-IT" sz="11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endParaRPr lang="it-IT" sz="11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endParaRPr lang="it-IT" sz="11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endParaRPr lang="it-IT" sz="11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endParaRPr lang="it-IT" sz="11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990022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pPr algn="l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200" b="1" kern="100" spc="3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TOTALE</a:t>
                      </a:r>
                      <a:endParaRPr lang="it-IT" sz="1200" kern="100" spc="3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T w="12700" cmpd="sng">
                      <a:noFill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200" b="1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50.661</a:t>
                      </a:r>
                      <a:endParaRPr lang="it-IT" sz="12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12700" cmpd="sng">
                      <a:noFill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200" b="1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51.103</a:t>
                      </a:r>
                      <a:endParaRPr lang="it-IT" sz="12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12700" cmpd="sng">
                      <a:noFill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200" b="1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51.071</a:t>
                      </a:r>
                      <a:endParaRPr lang="it-IT" sz="12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12700" cmpd="sng">
                      <a:noFill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200" b="1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51.167</a:t>
                      </a:r>
                      <a:endParaRPr lang="it-IT" sz="12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T w="12700" cmpd="sng">
                      <a:noFill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200" b="1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51.290</a:t>
                      </a:r>
                      <a:endParaRPr lang="it-IT" sz="12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12700" cmpd="sng">
                      <a:noFill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1295577"/>
                  </a:ext>
                </a:extLst>
              </a:tr>
            </a:tbl>
          </a:graphicData>
        </a:graphic>
      </p:graphicFrame>
      <p:pic>
        <p:nvPicPr>
          <p:cNvPr id="6" name="Immagine 5" descr="Immagine che contiene testo, poster, cartone animato, grafica&#10;&#10;Descrizione generata automaticamente">
            <a:extLst>
              <a:ext uri="{FF2B5EF4-FFF2-40B4-BE49-F238E27FC236}">
                <a16:creationId xmlns:a16="http://schemas.microsoft.com/office/drawing/2014/main" id="{7511A61E-E268-2B88-71EA-1EEE456BA7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091" y="202782"/>
            <a:ext cx="689012" cy="1000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7964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2BDCE8-CB74-841B-748E-EB65AD47CE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riangolo isoscele 4">
            <a:extLst>
              <a:ext uri="{FF2B5EF4-FFF2-40B4-BE49-F238E27FC236}">
                <a16:creationId xmlns:a16="http://schemas.microsoft.com/office/drawing/2014/main" id="{9EC31B30-882F-AAC4-31A0-99B4425015BD}"/>
              </a:ext>
            </a:extLst>
          </p:cNvPr>
          <p:cNvSpPr/>
          <p:nvPr/>
        </p:nvSpPr>
        <p:spPr>
          <a:xfrm rot="10800000">
            <a:off x="0" y="-61"/>
            <a:ext cx="2006345" cy="2981326"/>
          </a:xfrm>
          <a:prstGeom prst="triangle">
            <a:avLst>
              <a:gd name="adj" fmla="val 100000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6" name="Immagine 5" descr="Immagine che contiene testo, poster, cartone animato, grafica&#10;&#10;Descrizione generata automaticamente">
            <a:extLst>
              <a:ext uri="{FF2B5EF4-FFF2-40B4-BE49-F238E27FC236}">
                <a16:creationId xmlns:a16="http://schemas.microsoft.com/office/drawing/2014/main" id="{4C9C8F4B-908A-7679-9708-85FD7AB8F3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091" y="202782"/>
            <a:ext cx="689012" cy="1000748"/>
          </a:xfrm>
          <a:prstGeom prst="rect">
            <a:avLst/>
          </a:prstGeom>
        </p:spPr>
      </p:pic>
      <p:graphicFrame>
        <p:nvGraphicFramePr>
          <p:cNvPr id="7" name="Grafico 6">
            <a:extLst>
              <a:ext uri="{FF2B5EF4-FFF2-40B4-BE49-F238E27FC236}">
                <a16:creationId xmlns:a16="http://schemas.microsoft.com/office/drawing/2014/main" id="{019CC672-6E36-9869-546B-E79E2847603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53449835"/>
              </p:ext>
            </p:extLst>
          </p:nvPr>
        </p:nvGraphicFramePr>
        <p:xfrm>
          <a:off x="1187567" y="1997349"/>
          <a:ext cx="8206596" cy="44091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CasellaDiTesto 7">
            <a:extLst>
              <a:ext uri="{FF2B5EF4-FFF2-40B4-BE49-F238E27FC236}">
                <a16:creationId xmlns:a16="http://schemas.microsoft.com/office/drawing/2014/main" id="{5E0990C2-E3BB-D478-0EFB-B63A0D8C61DE}"/>
              </a:ext>
            </a:extLst>
          </p:cNvPr>
          <p:cNvSpPr txBox="1"/>
          <p:nvPr/>
        </p:nvSpPr>
        <p:spPr>
          <a:xfrm>
            <a:off x="2022525" y="751287"/>
            <a:ext cx="690295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it-IT" sz="2000" dirty="0">
                <a:solidFill>
                  <a:schemeClr val="accent1">
                    <a:lumMod val="75000"/>
                  </a:schemeClr>
                </a:solidFill>
                <a:latin typeface="Titillium Web" panose="00000500000000000000" pitchFamily="2" charset="0"/>
              </a:rPr>
              <a:t> </a:t>
            </a:r>
            <a:r>
              <a:rPr lang="it-IT" sz="2000" spc="300" dirty="0">
                <a:solidFill>
                  <a:schemeClr val="accent2"/>
                </a:solidFill>
                <a:latin typeface="Titillium Web SemiBold" panose="00000700000000000000" pitchFamily="2" charset="0"/>
              </a:rPr>
              <a:t>GRAF. 1</a:t>
            </a:r>
            <a:endParaRPr lang="it-IT" sz="3200" spc="300" dirty="0">
              <a:solidFill>
                <a:schemeClr val="accent2"/>
              </a:solidFill>
              <a:latin typeface="Titillium Web SemiBold" panose="00000700000000000000" pitchFamily="2" charset="0"/>
            </a:endParaRPr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68269C96-D1E2-B39C-8796-4BDF06494BA6}"/>
              </a:ext>
            </a:extLst>
          </p:cNvPr>
          <p:cNvSpPr txBox="1"/>
          <p:nvPr/>
        </p:nvSpPr>
        <p:spPr>
          <a:xfrm>
            <a:off x="809895" y="1151397"/>
            <a:ext cx="9328213" cy="61555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7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  <a:t>ISTRUZIONE SECONDARIA DI SECONDO GRADO (SOLO ISTRUZIONE) </a:t>
            </a:r>
            <a:br>
              <a:rPr lang="it-IT" sz="1800" b="1" kern="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it-IT" sz="17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  <a:t>AA.SS 2025/2026 – 2021/2022</a:t>
            </a:r>
          </a:p>
        </p:txBody>
      </p:sp>
    </p:spTree>
    <p:extLst>
      <p:ext uri="{BB962C8B-B14F-4D97-AF65-F5344CB8AC3E}">
        <p14:creationId xmlns:p14="http://schemas.microsoft.com/office/powerpoint/2010/main" val="38232864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CE82A1-55C2-9FA3-33A5-405B3DA800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magine 5" descr="Immagine che contiene testo, poster, cartone animato, grafica&#10;&#10;Descrizione generata automaticamente">
            <a:extLst>
              <a:ext uri="{FF2B5EF4-FFF2-40B4-BE49-F238E27FC236}">
                <a16:creationId xmlns:a16="http://schemas.microsoft.com/office/drawing/2014/main" id="{821C19B4-F273-6A80-A1FC-A3BF45BC1B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091" y="202782"/>
            <a:ext cx="689012" cy="1000748"/>
          </a:xfrm>
          <a:prstGeom prst="rect">
            <a:avLst/>
          </a:prstGeom>
        </p:spPr>
      </p:pic>
      <p:sp>
        <p:nvSpPr>
          <p:cNvPr id="10" name="Rettangolo 9">
            <a:extLst>
              <a:ext uri="{FF2B5EF4-FFF2-40B4-BE49-F238E27FC236}">
                <a16:creationId xmlns:a16="http://schemas.microsoft.com/office/drawing/2014/main" id="{3BEF1D3D-CD53-F53D-B6A8-FB9D51449CFE}"/>
              </a:ext>
            </a:extLst>
          </p:cNvPr>
          <p:cNvSpPr/>
          <p:nvPr/>
        </p:nvSpPr>
        <p:spPr>
          <a:xfrm>
            <a:off x="3879273" y="6156036"/>
            <a:ext cx="2068946" cy="424873"/>
          </a:xfrm>
          <a:prstGeom prst="rect">
            <a:avLst/>
          </a:prstGeom>
          <a:solidFill>
            <a:srgbClr val="F5F96A"/>
          </a:solidFill>
          <a:ln w="127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050" dirty="0">
                <a:solidFill>
                  <a:schemeClr val="tx1"/>
                </a:solidFill>
                <a:latin typeface="Titillium Web SemiBold" panose="00000700000000000000" pitchFamily="2" charset="0"/>
              </a:rPr>
              <a:t>AMBITO 10 – BASSA BRESCIANA</a:t>
            </a:r>
          </a:p>
          <a:p>
            <a:pPr algn="ctr"/>
            <a:r>
              <a:rPr lang="it-IT" sz="1050" dirty="0">
                <a:solidFill>
                  <a:schemeClr val="tx1"/>
                </a:solidFill>
                <a:latin typeface="Titillium Web SemiBold" panose="00000700000000000000" pitchFamily="2" charset="0"/>
              </a:rPr>
              <a:t>8.538</a:t>
            </a:r>
          </a:p>
        </p:txBody>
      </p:sp>
      <p:sp>
        <p:nvSpPr>
          <p:cNvPr id="12" name="Rettangolo 11">
            <a:extLst>
              <a:ext uri="{FF2B5EF4-FFF2-40B4-BE49-F238E27FC236}">
                <a16:creationId xmlns:a16="http://schemas.microsoft.com/office/drawing/2014/main" id="{8B3AC326-9D15-B4C4-0E2E-4C5661938964}"/>
              </a:ext>
            </a:extLst>
          </p:cNvPr>
          <p:cNvSpPr/>
          <p:nvPr/>
        </p:nvSpPr>
        <p:spPr>
          <a:xfrm>
            <a:off x="4319936" y="4166156"/>
            <a:ext cx="1563628" cy="303131"/>
          </a:xfrm>
          <a:prstGeom prst="rect">
            <a:avLst/>
          </a:prstGeom>
          <a:solidFill>
            <a:srgbClr val="B5E61D"/>
          </a:solidFill>
          <a:ln w="127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050" dirty="0">
                <a:solidFill>
                  <a:schemeClr val="tx1"/>
                </a:solidFill>
                <a:latin typeface="Titillium Web SemiBold" panose="00000700000000000000" pitchFamily="2" charset="0"/>
              </a:rPr>
              <a:t>AMBITO 6 – BRESCIA E</a:t>
            </a:r>
          </a:p>
        </p:txBody>
      </p:sp>
      <p:sp>
        <p:nvSpPr>
          <p:cNvPr id="14" name="Rettangolo 13">
            <a:extLst>
              <a:ext uri="{FF2B5EF4-FFF2-40B4-BE49-F238E27FC236}">
                <a16:creationId xmlns:a16="http://schemas.microsoft.com/office/drawing/2014/main" id="{92F0C3EF-FC2A-4CA6-ED3D-95E228232553}"/>
              </a:ext>
            </a:extLst>
          </p:cNvPr>
          <p:cNvSpPr/>
          <p:nvPr/>
        </p:nvSpPr>
        <p:spPr>
          <a:xfrm>
            <a:off x="4480256" y="4393290"/>
            <a:ext cx="1563628" cy="345251"/>
          </a:xfrm>
          <a:prstGeom prst="rect">
            <a:avLst/>
          </a:prstGeom>
          <a:solidFill>
            <a:srgbClr val="FF7F27"/>
          </a:solidFill>
          <a:ln w="127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050" dirty="0">
                <a:solidFill>
                  <a:schemeClr val="tx1"/>
                </a:solidFill>
                <a:latin typeface="Titillium Web SemiBold" panose="00000700000000000000" pitchFamily="2" charset="0"/>
              </a:rPr>
              <a:t>VALLE TROMPIA</a:t>
            </a:r>
          </a:p>
          <a:p>
            <a:pPr algn="ctr"/>
            <a:r>
              <a:rPr lang="it-IT" sz="1050" dirty="0">
                <a:solidFill>
                  <a:schemeClr val="tx1"/>
                </a:solidFill>
                <a:latin typeface="Titillium Web SemiBold" panose="00000700000000000000" pitchFamily="2" charset="0"/>
              </a:rPr>
              <a:t>22.398</a:t>
            </a:r>
          </a:p>
        </p:txBody>
      </p:sp>
      <p:sp>
        <p:nvSpPr>
          <p:cNvPr id="15" name="Rettangolo 14">
            <a:extLst>
              <a:ext uri="{FF2B5EF4-FFF2-40B4-BE49-F238E27FC236}">
                <a16:creationId xmlns:a16="http://schemas.microsoft.com/office/drawing/2014/main" id="{B1E7565C-F00D-DE2D-4CC2-AEFF3DA58E9A}"/>
              </a:ext>
            </a:extLst>
          </p:cNvPr>
          <p:cNvSpPr/>
          <p:nvPr/>
        </p:nvSpPr>
        <p:spPr>
          <a:xfrm>
            <a:off x="2495550" y="202782"/>
            <a:ext cx="1085850" cy="32262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36" name="Immagine 35" descr="Immagine che contiene testo, mappa, atlante&#10;&#10;Il contenuto generato dall'IA potrebbe non essere corretto.">
            <a:extLst>
              <a:ext uri="{FF2B5EF4-FFF2-40B4-BE49-F238E27FC236}">
                <a16:creationId xmlns:a16="http://schemas.microsoft.com/office/drawing/2014/main" id="{7AF11280-22D9-80C7-2001-6F30A4FFD4EC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 b="12114"/>
          <a:stretch/>
        </p:blipFill>
        <p:spPr>
          <a:xfrm>
            <a:off x="1547150" y="77397"/>
            <a:ext cx="5005515" cy="6703206"/>
          </a:xfrm>
          <a:prstGeom prst="rect">
            <a:avLst/>
          </a:prstGeom>
          <a:noFill/>
          <a:ln>
            <a:noFill/>
            <a:prstDash/>
          </a:ln>
        </p:spPr>
      </p:pic>
      <p:sp>
        <p:nvSpPr>
          <p:cNvPr id="37" name="Rettangolo 36">
            <a:extLst>
              <a:ext uri="{FF2B5EF4-FFF2-40B4-BE49-F238E27FC236}">
                <a16:creationId xmlns:a16="http://schemas.microsoft.com/office/drawing/2014/main" id="{4F2BA664-D735-A1F3-6DFE-86EA7166E880}"/>
              </a:ext>
            </a:extLst>
          </p:cNvPr>
          <p:cNvSpPr/>
          <p:nvPr/>
        </p:nvSpPr>
        <p:spPr>
          <a:xfrm>
            <a:off x="5035949" y="489527"/>
            <a:ext cx="1930400" cy="424873"/>
          </a:xfrm>
          <a:prstGeom prst="rect">
            <a:avLst/>
          </a:prstGeom>
          <a:solidFill>
            <a:srgbClr val="FFF300"/>
          </a:solidFill>
          <a:ln w="127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050" dirty="0">
                <a:solidFill>
                  <a:schemeClr val="tx1"/>
                </a:solidFill>
                <a:latin typeface="Titillium Web SemiBold" panose="00000700000000000000" pitchFamily="2" charset="0"/>
              </a:rPr>
              <a:t>AMBITO 8 – VALLE CAMONICA</a:t>
            </a:r>
          </a:p>
          <a:p>
            <a:pPr algn="ctr"/>
            <a:r>
              <a:rPr lang="it-IT" sz="1050" dirty="0">
                <a:solidFill>
                  <a:schemeClr val="tx1"/>
                </a:solidFill>
                <a:latin typeface="Titillium Web SemiBold" panose="00000700000000000000" pitchFamily="2" charset="0"/>
              </a:rPr>
              <a:t>4.182</a:t>
            </a:r>
          </a:p>
        </p:txBody>
      </p:sp>
      <p:sp>
        <p:nvSpPr>
          <p:cNvPr id="38" name="Rettangolo 37">
            <a:extLst>
              <a:ext uri="{FF2B5EF4-FFF2-40B4-BE49-F238E27FC236}">
                <a16:creationId xmlns:a16="http://schemas.microsoft.com/office/drawing/2014/main" id="{3CE623A7-BA3B-1AED-4431-2FF639342E37}"/>
              </a:ext>
            </a:extLst>
          </p:cNvPr>
          <p:cNvSpPr/>
          <p:nvPr/>
        </p:nvSpPr>
        <p:spPr>
          <a:xfrm>
            <a:off x="718653" y="3517241"/>
            <a:ext cx="2006346" cy="424873"/>
          </a:xfrm>
          <a:prstGeom prst="rect">
            <a:avLst/>
          </a:prstGeom>
          <a:solidFill>
            <a:srgbClr val="1CF0B6"/>
          </a:solidFill>
          <a:ln w="127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050" dirty="0">
                <a:solidFill>
                  <a:schemeClr val="tx1"/>
                </a:solidFill>
                <a:latin typeface="Titillium Web SemiBold" panose="00000700000000000000" pitchFamily="2" charset="0"/>
              </a:rPr>
              <a:t>AMBITO 9 – OVEST BRESCIANO</a:t>
            </a:r>
          </a:p>
          <a:p>
            <a:pPr algn="ctr"/>
            <a:r>
              <a:rPr lang="it-IT" sz="1050" dirty="0">
                <a:solidFill>
                  <a:schemeClr val="tx1"/>
                </a:solidFill>
                <a:latin typeface="Titillium Web SemiBold" panose="00000700000000000000" pitchFamily="2" charset="0"/>
              </a:rPr>
              <a:t>7.438</a:t>
            </a:r>
          </a:p>
        </p:txBody>
      </p:sp>
      <p:sp>
        <p:nvSpPr>
          <p:cNvPr id="39" name="Rettangolo 38">
            <a:extLst>
              <a:ext uri="{FF2B5EF4-FFF2-40B4-BE49-F238E27FC236}">
                <a16:creationId xmlns:a16="http://schemas.microsoft.com/office/drawing/2014/main" id="{19FE60C5-00ED-2544-8209-BE058809DED7}"/>
              </a:ext>
            </a:extLst>
          </p:cNvPr>
          <p:cNvSpPr/>
          <p:nvPr/>
        </p:nvSpPr>
        <p:spPr>
          <a:xfrm>
            <a:off x="3105549" y="6156036"/>
            <a:ext cx="2068946" cy="424873"/>
          </a:xfrm>
          <a:prstGeom prst="rect">
            <a:avLst/>
          </a:prstGeom>
          <a:solidFill>
            <a:srgbClr val="F5F96A"/>
          </a:solidFill>
          <a:ln w="127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050" dirty="0">
                <a:solidFill>
                  <a:schemeClr val="tx1"/>
                </a:solidFill>
                <a:latin typeface="Titillium Web SemiBold" panose="00000700000000000000" pitchFamily="2" charset="0"/>
              </a:rPr>
              <a:t>AMBITO 10 – BASSA BRESCIANA</a:t>
            </a:r>
          </a:p>
          <a:p>
            <a:pPr algn="ctr"/>
            <a:r>
              <a:rPr lang="it-IT" sz="1050" dirty="0">
                <a:solidFill>
                  <a:schemeClr val="tx1"/>
                </a:solidFill>
                <a:latin typeface="Titillium Web SemiBold" panose="00000700000000000000" pitchFamily="2" charset="0"/>
              </a:rPr>
              <a:t>8.538</a:t>
            </a:r>
          </a:p>
        </p:txBody>
      </p:sp>
      <p:sp>
        <p:nvSpPr>
          <p:cNvPr id="40" name="Rettangolo 39">
            <a:extLst>
              <a:ext uri="{FF2B5EF4-FFF2-40B4-BE49-F238E27FC236}">
                <a16:creationId xmlns:a16="http://schemas.microsoft.com/office/drawing/2014/main" id="{BA06E2D0-E42B-382B-7F24-BB723E237DB7}"/>
              </a:ext>
            </a:extLst>
          </p:cNvPr>
          <p:cNvSpPr/>
          <p:nvPr/>
        </p:nvSpPr>
        <p:spPr>
          <a:xfrm>
            <a:off x="4867385" y="2479407"/>
            <a:ext cx="2267527" cy="424873"/>
          </a:xfrm>
          <a:prstGeom prst="rect">
            <a:avLst/>
          </a:prstGeom>
          <a:solidFill>
            <a:srgbClr val="C8BFE7"/>
          </a:solidFill>
          <a:ln w="127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050" dirty="0">
                <a:solidFill>
                  <a:schemeClr val="tx1"/>
                </a:solidFill>
                <a:latin typeface="Titillium Web SemiBold" panose="00000700000000000000" pitchFamily="2" charset="0"/>
              </a:rPr>
              <a:t>AMBITO 7 – GARDA E VALLE SABBIA</a:t>
            </a:r>
          </a:p>
          <a:p>
            <a:pPr algn="ctr"/>
            <a:r>
              <a:rPr lang="it-IT" sz="1050" dirty="0">
                <a:solidFill>
                  <a:schemeClr val="tx1"/>
                </a:solidFill>
                <a:latin typeface="Titillium Web SemiBold" panose="00000700000000000000" pitchFamily="2" charset="0"/>
              </a:rPr>
              <a:t>8.105</a:t>
            </a:r>
          </a:p>
        </p:txBody>
      </p:sp>
      <p:sp>
        <p:nvSpPr>
          <p:cNvPr id="41" name="Rettangolo 40">
            <a:extLst>
              <a:ext uri="{FF2B5EF4-FFF2-40B4-BE49-F238E27FC236}">
                <a16:creationId xmlns:a16="http://schemas.microsoft.com/office/drawing/2014/main" id="{D62462A1-A817-8524-0889-2AF760F7CF5E}"/>
              </a:ext>
            </a:extLst>
          </p:cNvPr>
          <p:cNvSpPr/>
          <p:nvPr/>
        </p:nvSpPr>
        <p:spPr>
          <a:xfrm>
            <a:off x="3546212" y="4166156"/>
            <a:ext cx="1563628" cy="303131"/>
          </a:xfrm>
          <a:prstGeom prst="rect">
            <a:avLst/>
          </a:prstGeom>
          <a:solidFill>
            <a:srgbClr val="B5E61D"/>
          </a:solidFill>
          <a:ln w="127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050" dirty="0">
                <a:solidFill>
                  <a:schemeClr val="tx1"/>
                </a:solidFill>
                <a:latin typeface="Titillium Web SemiBold" panose="00000700000000000000" pitchFamily="2" charset="0"/>
              </a:rPr>
              <a:t>AMBITO 6 – BRESCIA E</a:t>
            </a:r>
          </a:p>
        </p:txBody>
      </p:sp>
      <p:sp>
        <p:nvSpPr>
          <p:cNvPr id="42" name="Rettangolo 41">
            <a:extLst>
              <a:ext uri="{FF2B5EF4-FFF2-40B4-BE49-F238E27FC236}">
                <a16:creationId xmlns:a16="http://schemas.microsoft.com/office/drawing/2014/main" id="{A89759A9-CCE5-1A67-A580-B22A8379163B}"/>
              </a:ext>
            </a:extLst>
          </p:cNvPr>
          <p:cNvSpPr/>
          <p:nvPr/>
        </p:nvSpPr>
        <p:spPr>
          <a:xfrm>
            <a:off x="3706532" y="4393290"/>
            <a:ext cx="1563628" cy="345251"/>
          </a:xfrm>
          <a:prstGeom prst="rect">
            <a:avLst/>
          </a:prstGeom>
          <a:solidFill>
            <a:srgbClr val="FF7F27"/>
          </a:solidFill>
          <a:ln w="127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050" dirty="0">
                <a:solidFill>
                  <a:schemeClr val="tx1"/>
                </a:solidFill>
                <a:latin typeface="Titillium Web SemiBold" panose="00000700000000000000" pitchFamily="2" charset="0"/>
              </a:rPr>
              <a:t>VALLE TROMPIA</a:t>
            </a:r>
          </a:p>
          <a:p>
            <a:pPr algn="ctr"/>
            <a:r>
              <a:rPr lang="it-IT" sz="1050" dirty="0">
                <a:solidFill>
                  <a:schemeClr val="tx1"/>
                </a:solidFill>
                <a:latin typeface="Titillium Web SemiBold" panose="00000700000000000000" pitchFamily="2" charset="0"/>
              </a:rPr>
              <a:t>22.398</a:t>
            </a:r>
          </a:p>
        </p:txBody>
      </p:sp>
      <p:sp>
        <p:nvSpPr>
          <p:cNvPr id="43" name="Rettangolo 42">
            <a:extLst>
              <a:ext uri="{FF2B5EF4-FFF2-40B4-BE49-F238E27FC236}">
                <a16:creationId xmlns:a16="http://schemas.microsoft.com/office/drawing/2014/main" id="{24A297FA-89C8-A2D0-3D6E-FBD45139B20C}"/>
              </a:ext>
            </a:extLst>
          </p:cNvPr>
          <p:cNvSpPr/>
          <p:nvPr/>
        </p:nvSpPr>
        <p:spPr>
          <a:xfrm>
            <a:off x="1721826" y="202782"/>
            <a:ext cx="1085850" cy="32262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Triangolo isoscele 4">
            <a:extLst>
              <a:ext uri="{FF2B5EF4-FFF2-40B4-BE49-F238E27FC236}">
                <a16:creationId xmlns:a16="http://schemas.microsoft.com/office/drawing/2014/main" id="{7EED32A2-D6AD-2104-ABCD-2DC7AA6700BA}"/>
              </a:ext>
            </a:extLst>
          </p:cNvPr>
          <p:cNvSpPr/>
          <p:nvPr/>
        </p:nvSpPr>
        <p:spPr>
          <a:xfrm rot="10800000">
            <a:off x="0" y="-61"/>
            <a:ext cx="2006345" cy="2981326"/>
          </a:xfrm>
          <a:prstGeom prst="triangle">
            <a:avLst>
              <a:gd name="adj" fmla="val 100000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78F8E916-D4EF-B0D6-3E78-CA6B083D0BA4}"/>
              </a:ext>
            </a:extLst>
          </p:cNvPr>
          <p:cNvSpPr txBox="1"/>
          <p:nvPr/>
        </p:nvSpPr>
        <p:spPr>
          <a:xfrm>
            <a:off x="5270160" y="1096322"/>
            <a:ext cx="437281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Aft>
                <a:spcPts val="1800"/>
              </a:spcAft>
            </a:pPr>
            <a:r>
              <a:rPr lang="it-IT" sz="1600" dirty="0">
                <a:solidFill>
                  <a:schemeClr val="accent1">
                    <a:lumMod val="75000"/>
                  </a:schemeClr>
                </a:solidFill>
                <a:latin typeface="Titillium Web" panose="00000500000000000000" pitchFamily="2" charset="0"/>
              </a:rPr>
              <a:t> </a:t>
            </a:r>
            <a:r>
              <a:rPr lang="it-IT" spc="300" dirty="0">
                <a:solidFill>
                  <a:schemeClr val="accent2"/>
                </a:solidFill>
                <a:latin typeface="Titillium Web SemiBold" panose="00000700000000000000" pitchFamily="2" charset="0"/>
              </a:rPr>
              <a:t>ANNO SCOLASTICO 2025/2026</a:t>
            </a:r>
          </a:p>
        </p:txBody>
      </p:sp>
      <p:sp>
        <p:nvSpPr>
          <p:cNvPr id="35" name="CasellaDiTesto 34">
            <a:extLst>
              <a:ext uri="{FF2B5EF4-FFF2-40B4-BE49-F238E27FC236}">
                <a16:creationId xmlns:a16="http://schemas.microsoft.com/office/drawing/2014/main" id="{816B4767-7B81-CEB4-7ECD-A1B69395C981}"/>
              </a:ext>
            </a:extLst>
          </p:cNvPr>
          <p:cNvSpPr txBox="1"/>
          <p:nvPr/>
        </p:nvSpPr>
        <p:spPr>
          <a:xfrm>
            <a:off x="5296857" y="1412587"/>
            <a:ext cx="6153150" cy="8771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sz="17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  <a:t>IST. SECONDARI SEC. GRADO</a:t>
            </a:r>
          </a:p>
          <a:p>
            <a:r>
              <a:rPr lang="it-IT" sz="17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  <a:t>DISTRIBUZIONE POP. SCOLASTICA</a:t>
            </a:r>
            <a:br>
              <a:rPr lang="it-IT" sz="17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</a:br>
            <a:r>
              <a:rPr lang="it-IT" sz="17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  <a:t>PER AMBITI </a:t>
            </a:r>
          </a:p>
        </p:txBody>
      </p:sp>
    </p:spTree>
    <p:extLst>
      <p:ext uri="{BB962C8B-B14F-4D97-AF65-F5344CB8AC3E}">
        <p14:creationId xmlns:p14="http://schemas.microsoft.com/office/powerpoint/2010/main" val="7795868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308700-5ABA-BFDD-0034-ACE132E6CF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asellaDiTesto 8">
            <a:extLst>
              <a:ext uri="{FF2B5EF4-FFF2-40B4-BE49-F238E27FC236}">
                <a16:creationId xmlns:a16="http://schemas.microsoft.com/office/drawing/2014/main" id="{F3060E58-646F-65A6-1153-CADBC34729E5}"/>
              </a:ext>
            </a:extLst>
          </p:cNvPr>
          <p:cNvSpPr txBox="1"/>
          <p:nvPr/>
        </p:nvSpPr>
        <p:spPr>
          <a:xfrm>
            <a:off x="1393729" y="4095753"/>
            <a:ext cx="62993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5400" spc="600" dirty="0">
                <a:ln w="3175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1">
                    <a:alpha val="40000"/>
                  </a:schemeClr>
                </a:solidFill>
                <a:latin typeface="Titillium Web Black" panose="00000A00000000000000" pitchFamily="2" charset="0"/>
              </a:rPr>
              <a:t>PROFESSIONALE</a:t>
            </a:r>
          </a:p>
        </p:txBody>
      </p:sp>
      <p:sp>
        <p:nvSpPr>
          <p:cNvPr id="3" name="Rettangolo 2">
            <a:extLst>
              <a:ext uri="{FF2B5EF4-FFF2-40B4-BE49-F238E27FC236}">
                <a16:creationId xmlns:a16="http://schemas.microsoft.com/office/drawing/2014/main" id="{E630DB1E-93EB-091B-D2E2-0A6D9F8894D8}"/>
              </a:ext>
            </a:extLst>
          </p:cNvPr>
          <p:cNvSpPr/>
          <p:nvPr/>
        </p:nvSpPr>
        <p:spPr>
          <a:xfrm>
            <a:off x="-6" y="4925237"/>
            <a:ext cx="10572123" cy="1938439"/>
          </a:xfrm>
          <a:custGeom>
            <a:avLst/>
            <a:gdLst>
              <a:gd name="connsiteX0" fmla="*/ 0 w 12192000"/>
              <a:gd name="connsiteY0" fmla="*/ 0 h 1179146"/>
              <a:gd name="connsiteX1" fmla="*/ 12192000 w 12192000"/>
              <a:gd name="connsiteY1" fmla="*/ 0 h 1179146"/>
              <a:gd name="connsiteX2" fmla="*/ 12192000 w 12192000"/>
              <a:gd name="connsiteY2" fmla="*/ 1179146 h 1179146"/>
              <a:gd name="connsiteX3" fmla="*/ 0 w 12192000"/>
              <a:gd name="connsiteY3" fmla="*/ 1179146 h 1179146"/>
              <a:gd name="connsiteX4" fmla="*/ 0 w 12192000"/>
              <a:gd name="connsiteY4" fmla="*/ 0 h 1179146"/>
              <a:gd name="connsiteX0" fmla="*/ 0 w 12192000"/>
              <a:gd name="connsiteY0" fmla="*/ 0 h 1179146"/>
              <a:gd name="connsiteX1" fmla="*/ 12192000 w 12192000"/>
              <a:gd name="connsiteY1" fmla="*/ 0 h 1179146"/>
              <a:gd name="connsiteX2" fmla="*/ 8961120 w 12192000"/>
              <a:gd name="connsiteY2" fmla="*/ 1170437 h 1179146"/>
              <a:gd name="connsiteX3" fmla="*/ 0 w 12192000"/>
              <a:gd name="connsiteY3" fmla="*/ 1179146 h 1179146"/>
              <a:gd name="connsiteX4" fmla="*/ 0 w 12192000"/>
              <a:gd name="connsiteY4" fmla="*/ 0 h 1179146"/>
              <a:gd name="connsiteX0" fmla="*/ 0 w 9901646"/>
              <a:gd name="connsiteY0" fmla="*/ 0 h 1179146"/>
              <a:gd name="connsiteX1" fmla="*/ 9901646 w 9901646"/>
              <a:gd name="connsiteY1" fmla="*/ 8709 h 1179146"/>
              <a:gd name="connsiteX2" fmla="*/ 8961120 w 9901646"/>
              <a:gd name="connsiteY2" fmla="*/ 1170437 h 1179146"/>
              <a:gd name="connsiteX3" fmla="*/ 0 w 9901646"/>
              <a:gd name="connsiteY3" fmla="*/ 1179146 h 1179146"/>
              <a:gd name="connsiteX4" fmla="*/ 0 w 9901646"/>
              <a:gd name="connsiteY4" fmla="*/ 0 h 1179146"/>
              <a:gd name="connsiteX0" fmla="*/ 0 w 9919163"/>
              <a:gd name="connsiteY0" fmla="*/ 0 h 1179146"/>
              <a:gd name="connsiteX1" fmla="*/ 9919163 w 9919163"/>
              <a:gd name="connsiteY1" fmla="*/ 15716 h 1179146"/>
              <a:gd name="connsiteX2" fmla="*/ 8961120 w 9919163"/>
              <a:gd name="connsiteY2" fmla="*/ 1170437 h 1179146"/>
              <a:gd name="connsiteX3" fmla="*/ 0 w 9919163"/>
              <a:gd name="connsiteY3" fmla="*/ 1179146 h 1179146"/>
              <a:gd name="connsiteX4" fmla="*/ 0 w 9919163"/>
              <a:gd name="connsiteY4" fmla="*/ 0 h 1179146"/>
              <a:gd name="connsiteX0" fmla="*/ 0 w 9919163"/>
              <a:gd name="connsiteY0" fmla="*/ 0 h 1179146"/>
              <a:gd name="connsiteX1" fmla="*/ 9919163 w 9919163"/>
              <a:gd name="connsiteY1" fmla="*/ 15716 h 1179146"/>
              <a:gd name="connsiteX2" fmla="*/ 8950610 w 9919163"/>
              <a:gd name="connsiteY2" fmla="*/ 1177444 h 1179146"/>
              <a:gd name="connsiteX3" fmla="*/ 0 w 9919163"/>
              <a:gd name="connsiteY3" fmla="*/ 1179146 h 1179146"/>
              <a:gd name="connsiteX4" fmla="*/ 0 w 9919163"/>
              <a:gd name="connsiteY4" fmla="*/ 0 h 1179146"/>
              <a:gd name="connsiteX0" fmla="*/ 0 w 9901645"/>
              <a:gd name="connsiteY0" fmla="*/ 0 h 1179146"/>
              <a:gd name="connsiteX1" fmla="*/ 9901645 w 9901645"/>
              <a:gd name="connsiteY1" fmla="*/ 12212 h 1179146"/>
              <a:gd name="connsiteX2" fmla="*/ 8950610 w 9901645"/>
              <a:gd name="connsiteY2" fmla="*/ 1177444 h 1179146"/>
              <a:gd name="connsiteX3" fmla="*/ 0 w 9901645"/>
              <a:gd name="connsiteY3" fmla="*/ 1179146 h 1179146"/>
              <a:gd name="connsiteX4" fmla="*/ 0 w 9901645"/>
              <a:gd name="connsiteY4" fmla="*/ 0 h 1179146"/>
              <a:gd name="connsiteX0" fmla="*/ 0 w 9975217"/>
              <a:gd name="connsiteY0" fmla="*/ 0 h 1179146"/>
              <a:gd name="connsiteX1" fmla="*/ 9975217 w 9975217"/>
              <a:gd name="connsiteY1" fmla="*/ 12212 h 1179146"/>
              <a:gd name="connsiteX2" fmla="*/ 8950610 w 9975217"/>
              <a:gd name="connsiteY2" fmla="*/ 1177444 h 1179146"/>
              <a:gd name="connsiteX3" fmla="*/ 0 w 9975217"/>
              <a:gd name="connsiteY3" fmla="*/ 1179146 h 1179146"/>
              <a:gd name="connsiteX4" fmla="*/ 0 w 9975217"/>
              <a:gd name="connsiteY4" fmla="*/ 0 h 1179146"/>
              <a:gd name="connsiteX0" fmla="*/ 0 w 10572117"/>
              <a:gd name="connsiteY0" fmla="*/ 0 h 1179146"/>
              <a:gd name="connsiteX1" fmla="*/ 10572117 w 10572117"/>
              <a:gd name="connsiteY1" fmla="*/ 12212 h 1179146"/>
              <a:gd name="connsiteX2" fmla="*/ 8950610 w 10572117"/>
              <a:gd name="connsiteY2" fmla="*/ 1177444 h 1179146"/>
              <a:gd name="connsiteX3" fmla="*/ 0 w 10572117"/>
              <a:gd name="connsiteY3" fmla="*/ 1179146 h 1179146"/>
              <a:gd name="connsiteX4" fmla="*/ 0 w 10572117"/>
              <a:gd name="connsiteY4" fmla="*/ 0 h 1179146"/>
              <a:gd name="connsiteX0" fmla="*/ 0 w 10572117"/>
              <a:gd name="connsiteY0" fmla="*/ 0 h 1182609"/>
              <a:gd name="connsiteX1" fmla="*/ 10572117 w 10572117"/>
              <a:gd name="connsiteY1" fmla="*/ 12212 h 1182609"/>
              <a:gd name="connsiteX2" fmla="*/ 8937910 w 10572117"/>
              <a:gd name="connsiteY2" fmla="*/ 1182609 h 1182609"/>
              <a:gd name="connsiteX3" fmla="*/ 0 w 10572117"/>
              <a:gd name="connsiteY3" fmla="*/ 1179146 h 1182609"/>
              <a:gd name="connsiteX4" fmla="*/ 0 w 10572117"/>
              <a:gd name="connsiteY4" fmla="*/ 0 h 11826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72117" h="1182609">
                <a:moveTo>
                  <a:pt x="0" y="0"/>
                </a:moveTo>
                <a:lnTo>
                  <a:pt x="10572117" y="12212"/>
                </a:lnTo>
                <a:lnTo>
                  <a:pt x="8937910" y="1182609"/>
                </a:lnTo>
                <a:lnTo>
                  <a:pt x="0" y="1179146"/>
                </a:lnTo>
                <a:lnTo>
                  <a:pt x="0" y="0"/>
                </a:lnTo>
                <a:close/>
              </a:path>
            </a:pathLst>
          </a:custGeom>
          <a:solidFill>
            <a:srgbClr val="2B683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31AB53BB-A6BD-D8E0-19CE-FA250CE8C3D6}"/>
              </a:ext>
            </a:extLst>
          </p:cNvPr>
          <p:cNvSpPr txBox="1"/>
          <p:nvPr/>
        </p:nvSpPr>
        <p:spPr>
          <a:xfrm>
            <a:off x="1386562" y="3494322"/>
            <a:ext cx="630653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spc="80" dirty="0">
                <a:solidFill>
                  <a:schemeClr val="tx2"/>
                </a:solidFill>
                <a:effectLst>
                  <a:glow rad="38100">
                    <a:schemeClr val="bg1">
                      <a:alpha val="60000"/>
                    </a:schemeClr>
                  </a:glow>
                </a:effectLst>
                <a:latin typeface="Titillium Web SemiBold" panose="00000700000000000000" pitchFamily="2" charset="0"/>
                <a:cs typeface="Biome" panose="020B0502040204020203" pitchFamily="34" charset="0"/>
              </a:rPr>
              <a:t>CENTRI DI FORMAZIONE PROFESSIONALE /</a:t>
            </a:r>
            <a:br>
              <a:rPr lang="it-IT" sz="2400" dirty="0">
                <a:solidFill>
                  <a:schemeClr val="tx2"/>
                </a:solidFill>
                <a:effectLst>
                  <a:glow rad="38100">
                    <a:schemeClr val="bg1">
                      <a:alpha val="60000"/>
                    </a:schemeClr>
                  </a:glow>
                </a:effectLst>
                <a:latin typeface="Titillium Web SemiBold" panose="00000700000000000000" pitchFamily="2" charset="0"/>
                <a:cs typeface="Biome" panose="020B0502040204020203" pitchFamily="34" charset="0"/>
              </a:rPr>
            </a:br>
            <a:r>
              <a:rPr lang="it-IT" sz="2400" dirty="0">
                <a:solidFill>
                  <a:schemeClr val="tx2"/>
                </a:solidFill>
                <a:effectLst>
                  <a:glow rad="38100">
                    <a:schemeClr val="bg1">
                      <a:alpha val="60000"/>
                    </a:schemeClr>
                  </a:glow>
                </a:effectLst>
                <a:latin typeface="Titillium Web SemiBold" panose="00000700000000000000" pitchFamily="2" charset="0"/>
                <a:cs typeface="Biome" panose="020B0502040204020203" pitchFamily="34" charset="0"/>
              </a:rPr>
              <a:t>ENTI FORMATIVI: ISTRUZIONE E FORMAZIONE</a:t>
            </a:r>
          </a:p>
        </p:txBody>
      </p:sp>
      <p:pic>
        <p:nvPicPr>
          <p:cNvPr id="12" name="Immagine 11" descr="Immagine che contiene testo, poster, cartone animato, grafica&#10;&#10;Descrizione generata automaticamente">
            <a:extLst>
              <a:ext uri="{FF2B5EF4-FFF2-40B4-BE49-F238E27FC236}">
                <a16:creationId xmlns:a16="http://schemas.microsoft.com/office/drawing/2014/main" id="{AC118258-F313-51FC-64D5-A063F7E300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091" y="202782"/>
            <a:ext cx="689012" cy="1000748"/>
          </a:xfrm>
          <a:prstGeom prst="rect">
            <a:avLst/>
          </a:prstGeom>
        </p:spPr>
      </p:pic>
      <p:sp>
        <p:nvSpPr>
          <p:cNvPr id="13" name="Triangolo isoscele 12">
            <a:extLst>
              <a:ext uri="{FF2B5EF4-FFF2-40B4-BE49-F238E27FC236}">
                <a16:creationId xmlns:a16="http://schemas.microsoft.com/office/drawing/2014/main" id="{15E79BC7-7BB8-A30D-4ACC-264FD3638C48}"/>
              </a:ext>
            </a:extLst>
          </p:cNvPr>
          <p:cNvSpPr/>
          <p:nvPr/>
        </p:nvSpPr>
        <p:spPr>
          <a:xfrm rot="10800000">
            <a:off x="-1" y="0"/>
            <a:ext cx="2006345" cy="6858000"/>
          </a:xfrm>
          <a:prstGeom prst="triangle">
            <a:avLst>
              <a:gd name="adj" fmla="val 100000"/>
            </a:avLst>
          </a:prstGeom>
          <a:solidFill>
            <a:srgbClr val="83B33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" name="Triangolo isoscele 13">
            <a:extLst>
              <a:ext uri="{FF2B5EF4-FFF2-40B4-BE49-F238E27FC236}">
                <a16:creationId xmlns:a16="http://schemas.microsoft.com/office/drawing/2014/main" id="{349565FA-CF35-2FFD-1C78-5A4AE55F06A9}"/>
              </a:ext>
            </a:extLst>
          </p:cNvPr>
          <p:cNvSpPr/>
          <p:nvPr/>
        </p:nvSpPr>
        <p:spPr>
          <a:xfrm rot="10800000">
            <a:off x="-5" y="-1"/>
            <a:ext cx="2006345" cy="2981326"/>
          </a:xfrm>
          <a:prstGeom prst="triangle">
            <a:avLst>
              <a:gd name="adj" fmla="val 100000"/>
            </a:avLst>
          </a:prstGeom>
          <a:solidFill>
            <a:srgbClr val="69984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DD979755-F8D7-E2AA-D5F3-D7878E213391}"/>
              </a:ext>
            </a:extLst>
          </p:cNvPr>
          <p:cNvSpPr txBox="1"/>
          <p:nvPr/>
        </p:nvSpPr>
        <p:spPr>
          <a:xfrm>
            <a:off x="3425582" y="3145109"/>
            <a:ext cx="42675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spc="600" dirty="0">
                <a:solidFill>
                  <a:schemeClr val="tx2"/>
                </a:solidFill>
                <a:latin typeface="Titillium Web SemiBold" panose="00000700000000000000" pitchFamily="2" charset="0"/>
              </a:rPr>
              <a:t>PROVINCIA DI BRESCIA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538043B1-9DBF-6DCF-4BC4-1DB30AB995CA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9588" y="2581213"/>
            <a:ext cx="3687481" cy="3675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3960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Diagramma 20">
            <a:extLst>
              <a:ext uri="{FF2B5EF4-FFF2-40B4-BE49-F238E27FC236}">
                <a16:creationId xmlns:a16="http://schemas.microsoft.com/office/drawing/2014/main" id="{C55A97FD-92CA-6795-0933-5F9DF45ABF3D}"/>
              </a:ext>
            </a:extLst>
          </p:cNvPr>
          <p:cNvGraphicFramePr/>
          <p:nvPr/>
        </p:nvGraphicFramePr>
        <p:xfrm>
          <a:off x="4263774" y="2931802"/>
          <a:ext cx="3270608" cy="24760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riangolo isoscele 4">
            <a:extLst>
              <a:ext uri="{FF2B5EF4-FFF2-40B4-BE49-F238E27FC236}">
                <a16:creationId xmlns:a16="http://schemas.microsoft.com/office/drawing/2014/main" id="{CC7725C0-72FB-75BD-2AC4-16D4CD4398B1}"/>
              </a:ext>
            </a:extLst>
          </p:cNvPr>
          <p:cNvSpPr/>
          <p:nvPr/>
        </p:nvSpPr>
        <p:spPr>
          <a:xfrm rot="10800000">
            <a:off x="0" y="-61"/>
            <a:ext cx="2006345" cy="2981326"/>
          </a:xfrm>
          <a:prstGeom prst="triangle">
            <a:avLst>
              <a:gd name="adj" fmla="val 100000"/>
            </a:avLst>
          </a:prstGeom>
          <a:solidFill>
            <a:srgbClr val="69984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aphicFrame>
        <p:nvGraphicFramePr>
          <p:cNvPr id="7" name="Tabella 6">
            <a:extLst>
              <a:ext uri="{FF2B5EF4-FFF2-40B4-BE49-F238E27FC236}">
                <a16:creationId xmlns:a16="http://schemas.microsoft.com/office/drawing/2014/main" id="{DC8734FF-36FE-0996-E131-82B7493F51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0708068"/>
              </p:ext>
            </p:extLst>
          </p:nvPr>
        </p:nvGraphicFramePr>
        <p:xfrm>
          <a:off x="1059009" y="1317304"/>
          <a:ext cx="9680138" cy="51188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0138">
                  <a:extLst>
                    <a:ext uri="{9D8B030D-6E8A-4147-A177-3AD203B41FA5}">
                      <a16:colId xmlns:a16="http://schemas.microsoft.com/office/drawing/2014/main" val="1799232338"/>
                    </a:ext>
                  </a:extLst>
                </a:gridCol>
                <a:gridCol w="990000">
                  <a:extLst>
                    <a:ext uri="{9D8B030D-6E8A-4147-A177-3AD203B41FA5}">
                      <a16:colId xmlns:a16="http://schemas.microsoft.com/office/drawing/2014/main" val="3108912361"/>
                    </a:ext>
                  </a:extLst>
                </a:gridCol>
                <a:gridCol w="990000">
                  <a:extLst>
                    <a:ext uri="{9D8B030D-6E8A-4147-A177-3AD203B41FA5}">
                      <a16:colId xmlns:a16="http://schemas.microsoft.com/office/drawing/2014/main" val="2050787403"/>
                    </a:ext>
                  </a:extLst>
                </a:gridCol>
                <a:gridCol w="990000">
                  <a:extLst>
                    <a:ext uri="{9D8B030D-6E8A-4147-A177-3AD203B41FA5}">
                      <a16:colId xmlns:a16="http://schemas.microsoft.com/office/drawing/2014/main" val="3490619587"/>
                    </a:ext>
                  </a:extLst>
                </a:gridCol>
                <a:gridCol w="990000">
                  <a:extLst>
                    <a:ext uri="{9D8B030D-6E8A-4147-A177-3AD203B41FA5}">
                      <a16:colId xmlns:a16="http://schemas.microsoft.com/office/drawing/2014/main" val="3853280698"/>
                    </a:ext>
                  </a:extLst>
                </a:gridCol>
                <a:gridCol w="1980000">
                  <a:extLst>
                    <a:ext uri="{9D8B030D-6E8A-4147-A177-3AD203B41FA5}">
                      <a16:colId xmlns:a16="http://schemas.microsoft.com/office/drawing/2014/main" val="849482337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pPr algn="ctr"/>
                      <a:r>
                        <a:rPr lang="it-IT" sz="1200" b="1" spc="300" dirty="0">
                          <a:latin typeface="Titillium Web" panose="00000500000000000000" pitchFamily="2" charset="0"/>
                        </a:rPr>
                        <a:t>DENOMINAZIONE ENTE DI FORMAZIONE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000" b="1" spc="300" dirty="0">
                          <a:latin typeface="Titillium Web" panose="00000500000000000000" pitchFamily="2" charset="0"/>
                        </a:rPr>
                        <a:t>ANNO SCOLASTICO</a:t>
                      </a:r>
                    </a:p>
                    <a:p>
                      <a:pPr algn="ctr"/>
                      <a:r>
                        <a:rPr lang="it-IT" sz="1200" b="1" spc="300" dirty="0">
                          <a:latin typeface="Titillium Web" panose="00000500000000000000" pitchFamily="2" charset="0"/>
                        </a:rPr>
                        <a:t>2024/2025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000" b="1" spc="300" dirty="0">
                          <a:latin typeface="Titillium Web" panose="00000500000000000000" pitchFamily="2" charset="0"/>
                        </a:rPr>
                        <a:t>ANNO SCOLASTICO</a:t>
                      </a:r>
                    </a:p>
                    <a:p>
                      <a:pPr algn="ctr"/>
                      <a:r>
                        <a:rPr lang="it-IT" sz="1200" b="1" spc="300" dirty="0">
                          <a:latin typeface="Titillium Web" panose="00000500000000000000" pitchFamily="2" charset="0"/>
                        </a:rPr>
                        <a:t>2023/2024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000" b="1" spc="300" dirty="0">
                          <a:latin typeface="Titillium Web" panose="00000500000000000000" pitchFamily="2" charset="0"/>
                        </a:rPr>
                        <a:t>ANNO SCOLASTICO</a:t>
                      </a:r>
                    </a:p>
                    <a:p>
                      <a:pPr algn="ctr"/>
                      <a:r>
                        <a:rPr lang="it-IT" sz="1200" b="1" spc="300" dirty="0">
                          <a:latin typeface="Titillium Web" panose="00000500000000000000" pitchFamily="2" charset="0"/>
                        </a:rPr>
                        <a:t>2022/2023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94411436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it-IT" dirty="0"/>
                    </a:p>
                  </a:txBody>
                  <a:tcP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b="0" dirty="0">
                          <a:latin typeface="Titillium Web SemiBold" panose="00000700000000000000" pitchFamily="2" charset="0"/>
                        </a:rPr>
                        <a:t>TOTALE ALLIEVI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000" b="0" dirty="0">
                          <a:latin typeface="Titillium Web SemiBold" panose="00000700000000000000" pitchFamily="2" charset="0"/>
                        </a:rPr>
                        <a:t>ALLIEVI ISCRITTI</a:t>
                      </a:r>
                    </a:p>
                    <a:p>
                      <a:pPr algn="ctr"/>
                      <a:r>
                        <a:rPr lang="it-IT" sz="1000" b="0" dirty="0">
                          <a:latin typeface="Titillium Web SemiBold" panose="00000700000000000000" pitchFamily="2" charset="0"/>
                        </a:rPr>
                        <a:t>CLASSI PRIME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100" b="0" dirty="0">
                          <a:latin typeface="Titillium Web SemiBold" panose="00000700000000000000" pitchFamily="2" charset="0"/>
                        </a:rPr>
                        <a:t>TOTALE ALLIEVI</a:t>
                      </a:r>
                      <a:endParaRPr lang="it-IT" b="0" dirty="0">
                        <a:latin typeface="Titillium Web SemiBold" panose="00000700000000000000" pitchFamily="2" charset="0"/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000" b="0" dirty="0">
                          <a:latin typeface="Titillium Web SemiBold" panose="00000700000000000000" pitchFamily="2" charset="0"/>
                        </a:rPr>
                        <a:t>ALLIEVI ISCRITTI</a:t>
                      </a:r>
                    </a:p>
                    <a:p>
                      <a:pPr algn="ctr"/>
                      <a:r>
                        <a:rPr lang="it-IT" sz="1000" b="0" dirty="0">
                          <a:latin typeface="Titillium Web SemiBold" panose="00000700000000000000" pitchFamily="2" charset="0"/>
                        </a:rPr>
                        <a:t>CLASSI PRIME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100" b="0" dirty="0">
                          <a:latin typeface="Titillium Web SemiBold" panose="00000700000000000000" pitchFamily="2" charset="0"/>
                        </a:rPr>
                        <a:t>TOTALE ALLIEVI</a:t>
                      </a:r>
                      <a:endParaRPr lang="it-IT" b="0" dirty="0">
                        <a:latin typeface="Titillium Web SemiBold" panose="00000700000000000000" pitchFamily="2" charset="0"/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767006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it-IT" sz="1050" dirty="0">
                          <a:latin typeface="Titillium Web" panose="00000500000000000000" pitchFamily="2" charset="0"/>
                        </a:rPr>
                        <a:t>CENTRO FORMATIVO PROVINCIALE GIUSEPPE ZANARDELLI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2960</a:t>
                      </a:r>
                      <a:endParaRPr lang="it-IT" sz="11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920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2888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876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2838</a:t>
                      </a:r>
                      <a:endParaRPr lang="it-IT" sz="11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255873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050" kern="1200" dirty="0">
                          <a:solidFill>
                            <a:schemeClr val="dk1"/>
                          </a:solidFill>
                          <a:latin typeface="Titillium Web" panose="00000500000000000000" pitchFamily="2" charset="0"/>
                          <a:ea typeface="+mn-ea"/>
                          <a:cs typeface="+mn-cs"/>
                        </a:rPr>
                        <a:t>A.F.G.P. CENTRO BONSIGNORI </a:t>
                      </a:r>
                      <a:br>
                        <a:rPr lang="it-IT" sz="1050" kern="1200" dirty="0">
                          <a:solidFill>
                            <a:schemeClr val="dk1"/>
                          </a:solidFill>
                          <a:latin typeface="Titillium Web" panose="00000500000000000000" pitchFamily="2" charset="0"/>
                          <a:ea typeface="+mn-ea"/>
                          <a:cs typeface="+mn-cs"/>
                        </a:rPr>
                      </a:br>
                      <a:r>
                        <a:rPr lang="it-IT" sz="1000" kern="1200" dirty="0">
                          <a:solidFill>
                            <a:schemeClr val="dk1"/>
                          </a:solidFill>
                          <a:latin typeface="Titillium Web" panose="00000500000000000000" pitchFamily="2" charset="0"/>
                          <a:ea typeface="+mn-ea"/>
                          <a:cs typeface="+mn-cs"/>
                        </a:rPr>
                        <a:t>Via </a:t>
                      </a:r>
                      <a:r>
                        <a:rPr lang="it-IT" sz="1000" kern="1200" dirty="0" err="1">
                          <a:solidFill>
                            <a:schemeClr val="dk1"/>
                          </a:solidFill>
                          <a:latin typeface="Titillium Web" panose="00000500000000000000" pitchFamily="2" charset="0"/>
                          <a:ea typeface="+mn-ea"/>
                          <a:cs typeface="+mn-cs"/>
                        </a:rPr>
                        <a:t>Cappellazzi</a:t>
                      </a:r>
                      <a:r>
                        <a:rPr lang="it-IT" sz="1000" kern="1200" dirty="0">
                          <a:solidFill>
                            <a:schemeClr val="dk1"/>
                          </a:solidFill>
                          <a:latin typeface="Titillium Web" panose="00000500000000000000" pitchFamily="2" charset="0"/>
                          <a:ea typeface="+mn-ea"/>
                          <a:cs typeface="+mn-cs"/>
                        </a:rPr>
                        <a:t>, 5 - 25010 Remedello (BS)</a:t>
                      </a:r>
                      <a:endParaRPr lang="it-IT" sz="1050" kern="1200" dirty="0">
                        <a:solidFill>
                          <a:schemeClr val="dk1"/>
                        </a:solidFill>
                        <a:latin typeface="Titillium Web" panose="00000500000000000000" pitchFamily="2" charset="0"/>
                        <a:ea typeface="+mn-ea"/>
                        <a:cs typeface="+mn-cs"/>
                      </a:endParaRPr>
                    </a:p>
                  </a:txBody>
                  <a:tcPr marL="108000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757</a:t>
                      </a:r>
                      <a:endParaRPr lang="it-IT" sz="11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205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753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208</a:t>
                      </a:r>
                      <a:endParaRPr lang="it-IT" sz="11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723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9738133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050" kern="1200" dirty="0">
                          <a:solidFill>
                            <a:schemeClr val="dk1"/>
                          </a:solidFill>
                          <a:latin typeface="Titillium Web" panose="00000500000000000000" pitchFamily="2" charset="0"/>
                          <a:ea typeface="+mn-ea"/>
                          <a:cs typeface="+mn-cs"/>
                        </a:rPr>
                        <a:t>A.F.G.P. ARTIGIANELLI - BRESCIA</a:t>
                      </a:r>
                    </a:p>
                  </a:txBody>
                  <a:tcPr marL="108000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533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154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534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154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520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6306493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050" kern="1200" dirty="0">
                          <a:solidFill>
                            <a:schemeClr val="dk1"/>
                          </a:solidFill>
                          <a:latin typeface="Titillium Web" panose="00000500000000000000" pitchFamily="2" charset="0"/>
                          <a:ea typeface="+mn-ea"/>
                          <a:cs typeface="+mn-cs"/>
                        </a:rPr>
                        <a:t>OK SCHOOL ACADEMY</a:t>
                      </a:r>
                    </a:p>
                  </a:txBody>
                  <a:tcPr marL="108000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497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166</a:t>
                      </a:r>
                      <a:endParaRPr lang="it-IT" sz="11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460</a:t>
                      </a:r>
                      <a:endParaRPr lang="it-IT" sz="11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135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460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939614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050" kern="1200" dirty="0">
                          <a:solidFill>
                            <a:schemeClr val="dk1"/>
                          </a:solidFill>
                          <a:latin typeface="Titillium Web" panose="00000500000000000000" pitchFamily="2" charset="0"/>
                          <a:ea typeface="+mn-ea"/>
                          <a:cs typeface="+mn-cs"/>
                        </a:rPr>
                        <a:t>SCUOLA BOTTEGA ARTIGIANI IMPRESA SOCIALE SRL</a:t>
                      </a:r>
                    </a:p>
                  </a:txBody>
                  <a:tcPr marL="108000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802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215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827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135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746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4609346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050" kern="1200" dirty="0">
                          <a:solidFill>
                            <a:schemeClr val="dk1"/>
                          </a:solidFill>
                          <a:latin typeface="Titillium Web" panose="00000500000000000000" pitchFamily="2" charset="0"/>
                          <a:ea typeface="+mn-ea"/>
                          <a:cs typeface="+mn-cs"/>
                        </a:rPr>
                        <a:t>CFP LONATI - V.FOPPA SOC. COOP. SOCIALE ONLUS</a:t>
                      </a:r>
                    </a:p>
                  </a:txBody>
                  <a:tcPr marL="108000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480</a:t>
                      </a:r>
                      <a:endParaRPr lang="it-IT" sz="11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117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397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107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373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6394058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050" kern="1200" dirty="0">
                          <a:solidFill>
                            <a:schemeClr val="dk1"/>
                          </a:solidFill>
                          <a:latin typeface="Titillium Web" panose="00000500000000000000" pitchFamily="2" charset="0"/>
                          <a:ea typeface="+mn-ea"/>
                          <a:cs typeface="+mn-cs"/>
                        </a:rPr>
                        <a:t>ENAC LOMBARDIA C.F.P. CANOSSA - BRESCIA</a:t>
                      </a:r>
                    </a:p>
                  </a:txBody>
                  <a:tcPr marL="108000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519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149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476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130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560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9943181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050" kern="1200" dirty="0">
                          <a:solidFill>
                            <a:schemeClr val="dk1"/>
                          </a:solidFill>
                          <a:latin typeface="Titillium Web" panose="00000500000000000000" pitchFamily="2" charset="0"/>
                          <a:ea typeface="+mn-ea"/>
                          <a:cs typeface="+mn-cs"/>
                        </a:rPr>
                        <a:t>COOPERATIVA SAN GIUSEPPE - CFP SCAR</a:t>
                      </a:r>
                    </a:p>
                  </a:txBody>
                  <a:tcPr marL="108000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317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88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315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92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326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3594224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050" kern="1200" dirty="0">
                          <a:solidFill>
                            <a:schemeClr val="dk1"/>
                          </a:solidFill>
                          <a:latin typeface="Titillium Web" panose="00000500000000000000" pitchFamily="2" charset="0"/>
                          <a:ea typeface="+mn-ea"/>
                          <a:cs typeface="+mn-cs"/>
                        </a:rPr>
                        <a:t>EDUCO SOC. COOP. ONLUS</a:t>
                      </a:r>
                    </a:p>
                  </a:txBody>
                  <a:tcPr marL="108000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373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100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386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102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359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1078102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050" kern="1200" dirty="0">
                          <a:solidFill>
                            <a:schemeClr val="dk1"/>
                          </a:solidFill>
                          <a:latin typeface="Titillium Web" panose="00000500000000000000" pitchFamily="2" charset="0"/>
                          <a:ea typeface="+mn-ea"/>
                          <a:cs typeface="+mn-cs"/>
                        </a:rPr>
                        <a:t>ENAC LOMBARDIA C.F.P. CANOSSA - BAGNOLO MELLA</a:t>
                      </a:r>
                    </a:p>
                  </a:txBody>
                  <a:tcPr marL="108000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258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71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234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74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221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765487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050" kern="1200" dirty="0">
                          <a:solidFill>
                            <a:schemeClr val="dk1"/>
                          </a:solidFill>
                          <a:latin typeface="Titillium Web" panose="00000500000000000000" pitchFamily="2" charset="0"/>
                          <a:ea typeface="+mn-ea"/>
                          <a:cs typeface="+mn-cs"/>
                        </a:rPr>
                        <a:t>FONDAZIONE AIB - CENTRO FORMAZIONE</a:t>
                      </a:r>
                    </a:p>
                  </a:txBody>
                  <a:tcPr marL="108000" marR="47625" marT="47625" marB="47625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423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106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419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120</a:t>
                      </a:r>
                    </a:p>
                  </a:txBody>
                  <a:tcPr marL="47625" marR="47625" marT="47625" marB="47625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443</a:t>
                      </a:r>
                      <a:endParaRPr lang="it-IT" sz="11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43044145"/>
                  </a:ext>
                </a:extLst>
              </a:tr>
            </a:tbl>
          </a:graphicData>
        </a:graphic>
      </p:graphicFrame>
      <p:pic>
        <p:nvPicPr>
          <p:cNvPr id="8" name="Immagine 7" descr="Immagine che contiene testo, poster, cartone animato, grafica&#10;&#10;Descrizione generata automaticamente">
            <a:extLst>
              <a:ext uri="{FF2B5EF4-FFF2-40B4-BE49-F238E27FC236}">
                <a16:creationId xmlns:a16="http://schemas.microsoft.com/office/drawing/2014/main" id="{31D4D5CB-F07B-F9BC-C683-B245D032E48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091" y="202782"/>
            <a:ext cx="689012" cy="1000748"/>
          </a:xfrm>
          <a:prstGeom prst="rect">
            <a:avLst/>
          </a:prstGeom>
        </p:spPr>
      </p:pic>
      <p:sp>
        <p:nvSpPr>
          <p:cNvPr id="6" name="Rettangolo 5">
            <a:extLst>
              <a:ext uri="{FF2B5EF4-FFF2-40B4-BE49-F238E27FC236}">
                <a16:creationId xmlns:a16="http://schemas.microsoft.com/office/drawing/2014/main" id="{93C84687-9A7D-4E20-D8B9-F23AF23335A9}"/>
              </a:ext>
            </a:extLst>
          </p:cNvPr>
          <p:cNvSpPr/>
          <p:nvPr/>
        </p:nvSpPr>
        <p:spPr>
          <a:xfrm>
            <a:off x="679076" y="6559838"/>
            <a:ext cx="144000" cy="144000"/>
          </a:xfrm>
          <a:prstGeom prst="rect">
            <a:avLst/>
          </a:prstGeom>
          <a:solidFill>
            <a:schemeClr val="accent1"/>
          </a:solidFill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Rettangolo 8">
            <a:extLst>
              <a:ext uri="{FF2B5EF4-FFF2-40B4-BE49-F238E27FC236}">
                <a16:creationId xmlns:a16="http://schemas.microsoft.com/office/drawing/2014/main" id="{4B6A71D1-3923-A647-1F4F-EF5AE6181843}"/>
              </a:ext>
            </a:extLst>
          </p:cNvPr>
          <p:cNvSpPr/>
          <p:nvPr/>
        </p:nvSpPr>
        <p:spPr>
          <a:xfrm>
            <a:off x="931172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46CF7151-82E0-AB69-46CF-2885625BC3D0}"/>
              </a:ext>
            </a:extLst>
          </p:cNvPr>
          <p:cNvSpPr txBox="1"/>
          <p:nvPr/>
        </p:nvSpPr>
        <p:spPr>
          <a:xfrm>
            <a:off x="2006346" y="115589"/>
            <a:ext cx="690295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it-IT" sz="2000" dirty="0">
                <a:solidFill>
                  <a:schemeClr val="accent1">
                    <a:lumMod val="75000"/>
                  </a:schemeClr>
                </a:solidFill>
                <a:latin typeface="Titillium Web" panose="00000500000000000000" pitchFamily="2" charset="0"/>
              </a:rPr>
              <a:t> </a:t>
            </a:r>
            <a:r>
              <a:rPr lang="it-IT" sz="2000" spc="300" dirty="0">
                <a:solidFill>
                  <a:schemeClr val="accent2"/>
                </a:solidFill>
                <a:latin typeface="Titillium Web SemiBold" panose="00000700000000000000" pitchFamily="2" charset="0"/>
              </a:rPr>
              <a:t>TAB. 4</a:t>
            </a:r>
            <a:endParaRPr lang="it-IT" sz="3200" spc="300" dirty="0">
              <a:solidFill>
                <a:schemeClr val="accent2"/>
              </a:solidFill>
              <a:latin typeface="Titillium Web SemiBold" panose="00000700000000000000" pitchFamily="2" charset="0"/>
            </a:endParaRP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48591581-71EB-DF4C-6EB0-FD6A0D4700AC}"/>
              </a:ext>
            </a:extLst>
          </p:cNvPr>
          <p:cNvSpPr txBox="1"/>
          <p:nvPr/>
        </p:nvSpPr>
        <p:spPr>
          <a:xfrm>
            <a:off x="1591391" y="372533"/>
            <a:ext cx="7732865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7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  <a:t>ENTI FORMATIVI ISTRUZIONE E FORMAZIONE PROFESSIONALE PER NUMERO ALUNNI/ANNI SCOLASTICI </a:t>
            </a:r>
            <a:br>
              <a:rPr lang="it-IT" sz="17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</a:br>
            <a:r>
              <a:rPr lang="it-IT" sz="14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  <a:t>(fonte Enti Formativi sett. 2024)</a:t>
            </a:r>
            <a:endParaRPr lang="it-IT" sz="1700" spc="300" dirty="0">
              <a:solidFill>
                <a:schemeClr val="tx2"/>
              </a:solidFill>
              <a:latin typeface="Titillium Web SemiBold" panose="00000700000000000000" pitchFamily="2" charset="0"/>
            </a:endParaRPr>
          </a:p>
        </p:txBody>
      </p:sp>
      <p:sp>
        <p:nvSpPr>
          <p:cNvPr id="12" name="Rettangolo 11">
            <a:extLst>
              <a:ext uri="{FF2B5EF4-FFF2-40B4-BE49-F238E27FC236}">
                <a16:creationId xmlns:a16="http://schemas.microsoft.com/office/drawing/2014/main" id="{B5E077FD-6016-3D3B-1600-0AE266ABFD43}"/>
              </a:ext>
            </a:extLst>
          </p:cNvPr>
          <p:cNvSpPr/>
          <p:nvPr/>
        </p:nvSpPr>
        <p:spPr>
          <a:xfrm>
            <a:off x="1183268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714588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2603CB-86C8-3393-CE2C-0BDA4698D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Diagramma 20">
            <a:extLst>
              <a:ext uri="{FF2B5EF4-FFF2-40B4-BE49-F238E27FC236}">
                <a16:creationId xmlns:a16="http://schemas.microsoft.com/office/drawing/2014/main" id="{2574B841-C66C-3D0C-4E16-BEC0EB76497D}"/>
              </a:ext>
            </a:extLst>
          </p:cNvPr>
          <p:cNvGraphicFramePr/>
          <p:nvPr/>
        </p:nvGraphicFramePr>
        <p:xfrm>
          <a:off x="4263774" y="2931802"/>
          <a:ext cx="3270608" cy="24760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riangolo isoscele 4">
            <a:extLst>
              <a:ext uri="{FF2B5EF4-FFF2-40B4-BE49-F238E27FC236}">
                <a16:creationId xmlns:a16="http://schemas.microsoft.com/office/drawing/2014/main" id="{05EDFAC8-A8AB-02AD-E9EE-F80B79B7D45A}"/>
              </a:ext>
            </a:extLst>
          </p:cNvPr>
          <p:cNvSpPr/>
          <p:nvPr/>
        </p:nvSpPr>
        <p:spPr>
          <a:xfrm rot="10800000">
            <a:off x="0" y="-61"/>
            <a:ext cx="2006345" cy="2981326"/>
          </a:xfrm>
          <a:prstGeom prst="triangle">
            <a:avLst>
              <a:gd name="adj" fmla="val 100000"/>
            </a:avLst>
          </a:prstGeom>
          <a:solidFill>
            <a:srgbClr val="69984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aphicFrame>
        <p:nvGraphicFramePr>
          <p:cNvPr id="7" name="Tabella 6">
            <a:extLst>
              <a:ext uri="{FF2B5EF4-FFF2-40B4-BE49-F238E27FC236}">
                <a16:creationId xmlns:a16="http://schemas.microsoft.com/office/drawing/2014/main" id="{09DF9E92-7381-B29F-4474-DC0421E7E0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6780026"/>
              </p:ext>
            </p:extLst>
          </p:nvPr>
        </p:nvGraphicFramePr>
        <p:xfrm>
          <a:off x="1059009" y="1317304"/>
          <a:ext cx="9680138" cy="51188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0138">
                  <a:extLst>
                    <a:ext uri="{9D8B030D-6E8A-4147-A177-3AD203B41FA5}">
                      <a16:colId xmlns:a16="http://schemas.microsoft.com/office/drawing/2014/main" val="1799232338"/>
                    </a:ext>
                  </a:extLst>
                </a:gridCol>
                <a:gridCol w="990000">
                  <a:extLst>
                    <a:ext uri="{9D8B030D-6E8A-4147-A177-3AD203B41FA5}">
                      <a16:colId xmlns:a16="http://schemas.microsoft.com/office/drawing/2014/main" val="3108912361"/>
                    </a:ext>
                  </a:extLst>
                </a:gridCol>
                <a:gridCol w="990000">
                  <a:extLst>
                    <a:ext uri="{9D8B030D-6E8A-4147-A177-3AD203B41FA5}">
                      <a16:colId xmlns:a16="http://schemas.microsoft.com/office/drawing/2014/main" val="2050787403"/>
                    </a:ext>
                  </a:extLst>
                </a:gridCol>
                <a:gridCol w="990000">
                  <a:extLst>
                    <a:ext uri="{9D8B030D-6E8A-4147-A177-3AD203B41FA5}">
                      <a16:colId xmlns:a16="http://schemas.microsoft.com/office/drawing/2014/main" val="3490619587"/>
                    </a:ext>
                  </a:extLst>
                </a:gridCol>
                <a:gridCol w="990000">
                  <a:extLst>
                    <a:ext uri="{9D8B030D-6E8A-4147-A177-3AD203B41FA5}">
                      <a16:colId xmlns:a16="http://schemas.microsoft.com/office/drawing/2014/main" val="3853280698"/>
                    </a:ext>
                  </a:extLst>
                </a:gridCol>
                <a:gridCol w="1980000">
                  <a:extLst>
                    <a:ext uri="{9D8B030D-6E8A-4147-A177-3AD203B41FA5}">
                      <a16:colId xmlns:a16="http://schemas.microsoft.com/office/drawing/2014/main" val="849482337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pPr algn="ctr"/>
                      <a:r>
                        <a:rPr lang="it-IT" sz="1200" b="1" spc="300" dirty="0">
                          <a:latin typeface="Titillium Web" panose="00000500000000000000" pitchFamily="2" charset="0"/>
                        </a:rPr>
                        <a:t>DENOMINAZIONE ENTE DI FORMAZIONE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000" b="1" spc="300" dirty="0">
                          <a:latin typeface="Titillium Web" panose="00000500000000000000" pitchFamily="2" charset="0"/>
                        </a:rPr>
                        <a:t>ANNO SCOLASTICO</a:t>
                      </a:r>
                    </a:p>
                    <a:p>
                      <a:pPr algn="ctr"/>
                      <a:r>
                        <a:rPr lang="it-IT" sz="1200" b="1" spc="300" dirty="0">
                          <a:latin typeface="Titillium Web" panose="00000500000000000000" pitchFamily="2" charset="0"/>
                        </a:rPr>
                        <a:t>2024/2025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000" b="1" spc="300" dirty="0">
                          <a:latin typeface="Titillium Web" panose="00000500000000000000" pitchFamily="2" charset="0"/>
                        </a:rPr>
                        <a:t>ANNO SCOLASTICO</a:t>
                      </a:r>
                    </a:p>
                    <a:p>
                      <a:pPr algn="ctr"/>
                      <a:r>
                        <a:rPr lang="it-IT" sz="1200" b="1" spc="300" dirty="0">
                          <a:latin typeface="Titillium Web" panose="00000500000000000000" pitchFamily="2" charset="0"/>
                        </a:rPr>
                        <a:t>2023/2024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000" b="1" spc="300" dirty="0">
                          <a:latin typeface="Titillium Web" panose="00000500000000000000" pitchFamily="2" charset="0"/>
                        </a:rPr>
                        <a:t>ANNO SCOLASTICO</a:t>
                      </a:r>
                    </a:p>
                    <a:p>
                      <a:pPr algn="ctr"/>
                      <a:r>
                        <a:rPr lang="it-IT" sz="1200" b="1" spc="300" dirty="0">
                          <a:latin typeface="Titillium Web" panose="00000500000000000000" pitchFamily="2" charset="0"/>
                        </a:rPr>
                        <a:t>2022/2023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94411436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it-IT" dirty="0"/>
                    </a:p>
                  </a:txBody>
                  <a:tcP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b="0" dirty="0">
                          <a:latin typeface="Titillium Web SemiBold" panose="00000700000000000000" pitchFamily="2" charset="0"/>
                        </a:rPr>
                        <a:t>TOTALE ALLIEVI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000" b="0" dirty="0">
                          <a:latin typeface="Titillium Web SemiBold" panose="00000700000000000000" pitchFamily="2" charset="0"/>
                        </a:rPr>
                        <a:t>ALLIEVI ISCRITTI</a:t>
                      </a:r>
                    </a:p>
                    <a:p>
                      <a:pPr algn="ctr"/>
                      <a:r>
                        <a:rPr lang="it-IT" sz="1000" b="0" dirty="0">
                          <a:latin typeface="Titillium Web SemiBold" panose="00000700000000000000" pitchFamily="2" charset="0"/>
                        </a:rPr>
                        <a:t>CLASSI PRIME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100" b="0" dirty="0">
                          <a:latin typeface="Titillium Web SemiBold" panose="00000700000000000000" pitchFamily="2" charset="0"/>
                        </a:rPr>
                        <a:t>TOTALE ALLIEVI</a:t>
                      </a:r>
                      <a:endParaRPr lang="it-IT" b="0" dirty="0">
                        <a:latin typeface="Titillium Web SemiBold" panose="00000700000000000000" pitchFamily="2" charset="0"/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000" b="0" dirty="0">
                          <a:latin typeface="Titillium Web SemiBold" panose="00000700000000000000" pitchFamily="2" charset="0"/>
                        </a:rPr>
                        <a:t>ALLIEVI ISCRITTI</a:t>
                      </a:r>
                    </a:p>
                    <a:p>
                      <a:pPr algn="ctr"/>
                      <a:r>
                        <a:rPr lang="it-IT" sz="1000" b="0" dirty="0">
                          <a:latin typeface="Titillium Web SemiBold" panose="00000700000000000000" pitchFamily="2" charset="0"/>
                        </a:rPr>
                        <a:t>CLASSI PRIME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100" b="0" dirty="0">
                          <a:latin typeface="Titillium Web SemiBold" panose="00000700000000000000" pitchFamily="2" charset="0"/>
                        </a:rPr>
                        <a:t>TOTALE ALLIEVI</a:t>
                      </a:r>
                      <a:endParaRPr lang="it-IT" b="0" dirty="0">
                        <a:latin typeface="Titillium Web SemiBold" panose="00000700000000000000" pitchFamily="2" charset="0"/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767006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it-IT" sz="1050" b="1" dirty="0">
                          <a:latin typeface="Titillium Web" panose="00000500000000000000" pitchFamily="2" charset="0"/>
                        </a:rPr>
                        <a:t>CENTRO FORMATIVO PROVINCIALE GIUSEPPE ZANARDELLI</a:t>
                      </a:r>
                    </a:p>
                  </a:txBody>
                  <a:tcPr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b="1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2960</a:t>
                      </a:r>
                      <a:endParaRPr lang="it-IT" sz="1100" b="1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b="1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920</a:t>
                      </a:r>
                      <a:endParaRPr lang="it-IT" sz="1100" b="1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b="1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2888</a:t>
                      </a:r>
                      <a:endParaRPr lang="it-IT" sz="1100" b="1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b="1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876</a:t>
                      </a:r>
                      <a:endParaRPr lang="it-IT" sz="1100" b="1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2838</a:t>
                      </a:r>
                      <a:endParaRPr lang="it-IT" sz="1100" b="1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55873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050" kern="1200" dirty="0">
                          <a:solidFill>
                            <a:schemeClr val="dk1"/>
                          </a:solidFill>
                          <a:latin typeface="Titillium Web" panose="00000500000000000000" pitchFamily="2" charset="0"/>
                          <a:ea typeface="+mn-ea"/>
                          <a:cs typeface="+mn-cs"/>
                        </a:rPr>
                        <a:t>A.F.G.P. CENTRO BONSIGNORI </a:t>
                      </a:r>
                      <a:br>
                        <a:rPr lang="it-IT" sz="1050" kern="1200" dirty="0">
                          <a:solidFill>
                            <a:schemeClr val="dk1"/>
                          </a:solidFill>
                          <a:latin typeface="Titillium Web" panose="00000500000000000000" pitchFamily="2" charset="0"/>
                          <a:ea typeface="+mn-ea"/>
                          <a:cs typeface="+mn-cs"/>
                        </a:rPr>
                      </a:br>
                      <a:r>
                        <a:rPr lang="it-IT" sz="1000" kern="1200" dirty="0">
                          <a:solidFill>
                            <a:schemeClr val="dk1"/>
                          </a:solidFill>
                          <a:latin typeface="Titillium Web" panose="00000500000000000000" pitchFamily="2" charset="0"/>
                          <a:ea typeface="+mn-ea"/>
                          <a:cs typeface="+mn-cs"/>
                        </a:rPr>
                        <a:t>Via </a:t>
                      </a:r>
                      <a:r>
                        <a:rPr lang="it-IT" sz="1000" kern="1200" dirty="0" err="1">
                          <a:solidFill>
                            <a:schemeClr val="dk1"/>
                          </a:solidFill>
                          <a:latin typeface="Titillium Web" panose="00000500000000000000" pitchFamily="2" charset="0"/>
                          <a:ea typeface="+mn-ea"/>
                          <a:cs typeface="+mn-cs"/>
                        </a:rPr>
                        <a:t>Cappellazzi</a:t>
                      </a:r>
                      <a:r>
                        <a:rPr lang="it-IT" sz="1000" kern="1200" dirty="0">
                          <a:solidFill>
                            <a:schemeClr val="dk1"/>
                          </a:solidFill>
                          <a:latin typeface="Titillium Web" panose="00000500000000000000" pitchFamily="2" charset="0"/>
                          <a:ea typeface="+mn-ea"/>
                          <a:cs typeface="+mn-cs"/>
                        </a:rPr>
                        <a:t>, 5 - 25010 Remedello (BS)</a:t>
                      </a:r>
                      <a:endParaRPr lang="it-IT" sz="1050" kern="1200" dirty="0">
                        <a:solidFill>
                          <a:schemeClr val="dk1"/>
                        </a:solidFill>
                        <a:latin typeface="Titillium Web" panose="00000500000000000000" pitchFamily="2" charset="0"/>
                        <a:ea typeface="+mn-ea"/>
                        <a:cs typeface="+mn-cs"/>
                      </a:endParaRPr>
                    </a:p>
                  </a:txBody>
                  <a:tcPr marL="108000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757</a:t>
                      </a:r>
                      <a:endParaRPr lang="it-IT" sz="1100" kern="100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205</a:t>
                      </a:r>
                      <a:endParaRPr lang="it-IT" sz="1100" kern="10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753</a:t>
                      </a:r>
                      <a:endParaRPr lang="it-IT" sz="1100" kern="10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208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723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9738133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050" kern="1200" dirty="0">
                          <a:solidFill>
                            <a:schemeClr val="dk1"/>
                          </a:solidFill>
                          <a:latin typeface="Titillium Web" panose="00000500000000000000" pitchFamily="2" charset="0"/>
                          <a:ea typeface="+mn-ea"/>
                          <a:cs typeface="+mn-cs"/>
                        </a:rPr>
                        <a:t>A.F.G.P. ARTIGIANELLI - BRESCIA</a:t>
                      </a:r>
                    </a:p>
                  </a:txBody>
                  <a:tcPr marL="108000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533</a:t>
                      </a:r>
                      <a:endParaRPr lang="it-IT" sz="1100" kern="100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154</a:t>
                      </a:r>
                      <a:endParaRPr lang="it-IT" sz="1100" kern="10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534</a:t>
                      </a:r>
                      <a:endParaRPr lang="it-IT" sz="1100" kern="10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154</a:t>
                      </a:r>
                      <a:endParaRPr lang="it-IT" sz="1100" kern="10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520</a:t>
                      </a:r>
                      <a:endParaRPr lang="it-IT" sz="1100" kern="10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6306493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050" kern="1200" dirty="0">
                          <a:solidFill>
                            <a:schemeClr val="dk1"/>
                          </a:solidFill>
                          <a:latin typeface="Titillium Web" panose="00000500000000000000" pitchFamily="2" charset="0"/>
                          <a:ea typeface="+mn-ea"/>
                          <a:cs typeface="+mn-cs"/>
                        </a:rPr>
                        <a:t>OK SCHOOL ACADEMY</a:t>
                      </a:r>
                    </a:p>
                  </a:txBody>
                  <a:tcPr marL="108000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497</a:t>
                      </a:r>
                      <a:endParaRPr lang="it-IT" sz="1100" kern="10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166</a:t>
                      </a:r>
                      <a:endParaRPr lang="it-IT" sz="1100" kern="100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460</a:t>
                      </a:r>
                      <a:endParaRPr lang="it-IT" sz="1100" kern="100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135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460</a:t>
                      </a:r>
                      <a:endParaRPr lang="it-IT" sz="1100" kern="10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939614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050" kern="1200" dirty="0">
                          <a:solidFill>
                            <a:schemeClr val="dk1"/>
                          </a:solidFill>
                          <a:latin typeface="Titillium Web" panose="00000500000000000000" pitchFamily="2" charset="0"/>
                          <a:ea typeface="+mn-ea"/>
                          <a:cs typeface="+mn-cs"/>
                        </a:rPr>
                        <a:t>SCUOLA BOTTEGA ARTIGIANI IMPRESA SOCIALE SRL</a:t>
                      </a:r>
                    </a:p>
                  </a:txBody>
                  <a:tcPr marL="108000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802</a:t>
                      </a:r>
                      <a:endParaRPr lang="it-IT" sz="1100" kern="100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215</a:t>
                      </a:r>
                      <a:endParaRPr lang="it-IT" sz="1100" kern="10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827</a:t>
                      </a:r>
                      <a:endParaRPr lang="it-IT" sz="1100" kern="10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135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746</a:t>
                      </a:r>
                      <a:endParaRPr lang="it-IT" sz="1100" kern="10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4609346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050" kern="1200" dirty="0">
                          <a:solidFill>
                            <a:schemeClr val="dk1"/>
                          </a:solidFill>
                          <a:latin typeface="Titillium Web" panose="00000500000000000000" pitchFamily="2" charset="0"/>
                          <a:ea typeface="+mn-ea"/>
                          <a:cs typeface="+mn-cs"/>
                        </a:rPr>
                        <a:t>CFP LONATI - V.FOPPA SOC. COOP. SOCIALE ONLUS</a:t>
                      </a:r>
                    </a:p>
                  </a:txBody>
                  <a:tcPr marL="108000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480</a:t>
                      </a:r>
                      <a:endParaRPr lang="it-IT" sz="1100" kern="100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117</a:t>
                      </a:r>
                      <a:endParaRPr lang="it-IT" sz="1100" kern="10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397</a:t>
                      </a:r>
                      <a:endParaRPr lang="it-IT" sz="1100" kern="10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107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373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6394058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050" kern="1200" dirty="0">
                          <a:solidFill>
                            <a:schemeClr val="dk1"/>
                          </a:solidFill>
                          <a:latin typeface="Titillium Web" panose="00000500000000000000" pitchFamily="2" charset="0"/>
                          <a:ea typeface="+mn-ea"/>
                          <a:cs typeface="+mn-cs"/>
                        </a:rPr>
                        <a:t>ENAC LOMBARDIA C.F.P. CANOSSA - BRESCIA</a:t>
                      </a:r>
                    </a:p>
                  </a:txBody>
                  <a:tcPr marL="108000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519</a:t>
                      </a:r>
                      <a:endParaRPr lang="it-IT" sz="1100" kern="10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149</a:t>
                      </a:r>
                      <a:endParaRPr lang="it-IT" sz="1100" kern="10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476</a:t>
                      </a:r>
                      <a:endParaRPr lang="it-IT" sz="1100" kern="10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130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560</a:t>
                      </a:r>
                      <a:endParaRPr lang="it-IT" sz="1100" kern="10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9943181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050" kern="1200" dirty="0">
                          <a:solidFill>
                            <a:schemeClr val="dk1"/>
                          </a:solidFill>
                          <a:latin typeface="Titillium Web" panose="00000500000000000000" pitchFamily="2" charset="0"/>
                          <a:ea typeface="+mn-ea"/>
                          <a:cs typeface="+mn-cs"/>
                        </a:rPr>
                        <a:t>COOPERATIVA SAN GIUSEPPE - CFP SCAR</a:t>
                      </a:r>
                    </a:p>
                  </a:txBody>
                  <a:tcPr marL="108000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317</a:t>
                      </a:r>
                      <a:endParaRPr lang="it-IT" sz="1100" kern="10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88</a:t>
                      </a:r>
                      <a:endParaRPr lang="it-IT" sz="1100" kern="10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315</a:t>
                      </a:r>
                      <a:endParaRPr lang="it-IT" sz="1100" kern="10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92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326</a:t>
                      </a:r>
                      <a:endParaRPr lang="it-IT" sz="1100" kern="10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3594224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050" kern="1200" dirty="0">
                          <a:solidFill>
                            <a:schemeClr val="dk1"/>
                          </a:solidFill>
                          <a:latin typeface="Titillium Web" panose="00000500000000000000" pitchFamily="2" charset="0"/>
                          <a:ea typeface="+mn-ea"/>
                          <a:cs typeface="+mn-cs"/>
                        </a:rPr>
                        <a:t>EDUCO SOC. COOP. ONLUS</a:t>
                      </a:r>
                    </a:p>
                  </a:txBody>
                  <a:tcPr marL="108000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373</a:t>
                      </a:r>
                      <a:endParaRPr lang="it-IT" sz="1100" kern="10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100</a:t>
                      </a:r>
                      <a:endParaRPr lang="it-IT" sz="1100" kern="10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386</a:t>
                      </a:r>
                      <a:endParaRPr lang="it-IT" sz="1100" kern="10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102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359</a:t>
                      </a:r>
                      <a:endParaRPr lang="it-IT" sz="1100" kern="10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1078102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050" kern="1200" dirty="0">
                          <a:solidFill>
                            <a:schemeClr val="dk1"/>
                          </a:solidFill>
                          <a:latin typeface="Titillium Web" panose="00000500000000000000" pitchFamily="2" charset="0"/>
                          <a:ea typeface="+mn-ea"/>
                          <a:cs typeface="+mn-cs"/>
                        </a:rPr>
                        <a:t>ENAC LOMBARDIA C.F.P. CANOSSA - BAGNOLO MELLA</a:t>
                      </a:r>
                    </a:p>
                  </a:txBody>
                  <a:tcPr marL="108000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258</a:t>
                      </a:r>
                      <a:endParaRPr lang="it-IT" sz="1100" kern="10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71</a:t>
                      </a:r>
                      <a:endParaRPr lang="it-IT" sz="1100" kern="10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234</a:t>
                      </a:r>
                      <a:endParaRPr lang="it-IT" sz="1100" kern="10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74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221</a:t>
                      </a:r>
                      <a:endParaRPr lang="it-IT" sz="1100" kern="10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765487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050" kern="1200" dirty="0">
                          <a:solidFill>
                            <a:schemeClr val="dk1"/>
                          </a:solidFill>
                          <a:latin typeface="Titillium Web" panose="00000500000000000000" pitchFamily="2" charset="0"/>
                          <a:ea typeface="+mn-ea"/>
                          <a:cs typeface="+mn-cs"/>
                        </a:rPr>
                        <a:t>FONDAZIONE AIB - CENTRO FORMAZIONE</a:t>
                      </a:r>
                    </a:p>
                  </a:txBody>
                  <a:tcPr marL="108000" marR="47625" marT="47625" marB="47625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423</a:t>
                      </a:r>
                      <a:endParaRPr lang="it-IT" sz="1100" kern="10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106</a:t>
                      </a:r>
                      <a:endParaRPr lang="it-IT" sz="1100" kern="10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419</a:t>
                      </a:r>
                      <a:endParaRPr lang="it-IT" sz="1100" kern="10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120</a:t>
                      </a:r>
                    </a:p>
                  </a:txBody>
                  <a:tcPr marL="47625" marR="47625" marT="47625" marB="47625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 dirty="0">
                          <a:solidFill>
                            <a:schemeClr val="bg1">
                              <a:lumMod val="6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443</a:t>
                      </a:r>
                      <a:endParaRPr lang="it-IT" sz="1100" kern="100" dirty="0">
                        <a:solidFill>
                          <a:schemeClr val="bg1">
                            <a:lumMod val="6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43044145"/>
                  </a:ext>
                </a:extLst>
              </a:tr>
            </a:tbl>
          </a:graphicData>
        </a:graphic>
      </p:graphicFrame>
      <p:pic>
        <p:nvPicPr>
          <p:cNvPr id="8" name="Immagine 7" descr="Immagine che contiene testo, poster, cartone animato, grafica&#10;&#10;Descrizione generata automaticamente">
            <a:extLst>
              <a:ext uri="{FF2B5EF4-FFF2-40B4-BE49-F238E27FC236}">
                <a16:creationId xmlns:a16="http://schemas.microsoft.com/office/drawing/2014/main" id="{ED1EA18A-91FD-46F0-8CD5-A186F7B93F1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091" y="202782"/>
            <a:ext cx="689012" cy="1000748"/>
          </a:xfrm>
          <a:prstGeom prst="rect">
            <a:avLst/>
          </a:prstGeom>
        </p:spPr>
      </p:pic>
      <p:sp>
        <p:nvSpPr>
          <p:cNvPr id="6" name="Rettangolo 5">
            <a:extLst>
              <a:ext uri="{FF2B5EF4-FFF2-40B4-BE49-F238E27FC236}">
                <a16:creationId xmlns:a16="http://schemas.microsoft.com/office/drawing/2014/main" id="{4A23FC9F-8A56-FC96-B9BF-511A3345C38A}"/>
              </a:ext>
            </a:extLst>
          </p:cNvPr>
          <p:cNvSpPr/>
          <p:nvPr/>
        </p:nvSpPr>
        <p:spPr>
          <a:xfrm>
            <a:off x="679076" y="6559838"/>
            <a:ext cx="144000" cy="144000"/>
          </a:xfrm>
          <a:prstGeom prst="rect">
            <a:avLst/>
          </a:prstGeom>
          <a:solidFill>
            <a:schemeClr val="accent1"/>
          </a:solidFill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Rettangolo 8">
            <a:extLst>
              <a:ext uri="{FF2B5EF4-FFF2-40B4-BE49-F238E27FC236}">
                <a16:creationId xmlns:a16="http://schemas.microsoft.com/office/drawing/2014/main" id="{919AC644-FE52-1F59-2306-D3F802CDE5AE}"/>
              </a:ext>
            </a:extLst>
          </p:cNvPr>
          <p:cNvSpPr/>
          <p:nvPr/>
        </p:nvSpPr>
        <p:spPr>
          <a:xfrm>
            <a:off x="931172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73767A25-04FC-FA85-6EC4-E66B447E50E7}"/>
              </a:ext>
            </a:extLst>
          </p:cNvPr>
          <p:cNvSpPr txBox="1"/>
          <p:nvPr/>
        </p:nvSpPr>
        <p:spPr>
          <a:xfrm>
            <a:off x="2006346" y="115589"/>
            <a:ext cx="690295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it-IT" sz="2000" dirty="0">
                <a:solidFill>
                  <a:schemeClr val="accent1">
                    <a:lumMod val="75000"/>
                  </a:schemeClr>
                </a:solidFill>
                <a:latin typeface="Titillium Web" panose="00000500000000000000" pitchFamily="2" charset="0"/>
              </a:rPr>
              <a:t> </a:t>
            </a:r>
            <a:r>
              <a:rPr lang="it-IT" sz="2000" spc="300" dirty="0">
                <a:solidFill>
                  <a:schemeClr val="accent2"/>
                </a:solidFill>
                <a:latin typeface="Titillium Web SemiBold" panose="00000700000000000000" pitchFamily="2" charset="0"/>
              </a:rPr>
              <a:t>TAB. 4</a:t>
            </a:r>
            <a:endParaRPr lang="it-IT" sz="3200" spc="300" dirty="0">
              <a:solidFill>
                <a:schemeClr val="accent2"/>
              </a:solidFill>
              <a:latin typeface="Titillium Web SemiBold" panose="00000700000000000000" pitchFamily="2" charset="0"/>
            </a:endParaRP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E6BF159D-69E1-65FE-0F2B-60A3642AF9BC}"/>
              </a:ext>
            </a:extLst>
          </p:cNvPr>
          <p:cNvSpPr txBox="1"/>
          <p:nvPr/>
        </p:nvSpPr>
        <p:spPr>
          <a:xfrm>
            <a:off x="1591391" y="372533"/>
            <a:ext cx="7732865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7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  <a:t>ENTI FORMATIVI ISTRUZIONE E FORMAZIONE PROFESSIONALE PER NUMERO ALUNNI/ANNI SCOLASTICI </a:t>
            </a:r>
            <a:br>
              <a:rPr lang="it-IT" sz="17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</a:br>
            <a:r>
              <a:rPr lang="it-IT" sz="14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  <a:t>(fonte Enti Formativi sett. 2024)</a:t>
            </a:r>
            <a:endParaRPr lang="it-IT" sz="1700" spc="300" dirty="0">
              <a:solidFill>
                <a:schemeClr val="tx2"/>
              </a:solidFill>
              <a:latin typeface="Titillium Web SemiBold" panose="00000700000000000000" pitchFamily="2" charset="0"/>
            </a:endParaRPr>
          </a:p>
        </p:txBody>
      </p:sp>
      <p:sp>
        <p:nvSpPr>
          <p:cNvPr id="2" name="Rettangolo ad angolo ripiegato 1">
            <a:extLst>
              <a:ext uri="{FF2B5EF4-FFF2-40B4-BE49-F238E27FC236}">
                <a16:creationId xmlns:a16="http://schemas.microsoft.com/office/drawing/2014/main" id="{13AA3CC3-D116-BB9E-C811-C900D3A765A1}"/>
              </a:ext>
            </a:extLst>
          </p:cNvPr>
          <p:cNvSpPr/>
          <p:nvPr/>
        </p:nvSpPr>
        <p:spPr>
          <a:xfrm>
            <a:off x="1059009" y="2664822"/>
            <a:ext cx="3737672" cy="3771343"/>
          </a:xfrm>
          <a:prstGeom prst="foldedCorner">
            <a:avLst/>
          </a:prstGeom>
          <a:solidFill>
            <a:srgbClr val="508927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10000"/>
              </a:lnSpc>
              <a:spcBef>
                <a:spcPts val="500"/>
              </a:spcBef>
              <a:spcAft>
                <a:spcPts val="595"/>
              </a:spcAft>
              <a:buNone/>
            </a:pPr>
            <a:endParaRPr lang="it-IT" sz="1200" dirty="0">
              <a:effectLst/>
              <a:latin typeface="Titillium Web" panose="00000500000000000000" pitchFamily="2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>
              <a:lnSpc>
                <a:spcPct val="110000"/>
              </a:lnSpc>
              <a:spcBef>
                <a:spcPts val="500"/>
              </a:spcBef>
              <a:spcAft>
                <a:spcPts val="595"/>
              </a:spcAft>
              <a:buNone/>
            </a:pPr>
            <a:r>
              <a:rPr lang="it-IT" sz="1200" dirty="0">
                <a:effectLst/>
                <a:latin typeface="Titillium Web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(Art. 43 fa riferimento alla formazione in apprendistato I° livello di cui al D. Lgs 81/2025).</a:t>
            </a:r>
          </a:p>
          <a:p>
            <a:pPr>
              <a:lnSpc>
                <a:spcPct val="110000"/>
              </a:lnSpc>
              <a:spcBef>
                <a:spcPts val="500"/>
              </a:spcBef>
              <a:spcAft>
                <a:spcPts val="595"/>
              </a:spcAft>
              <a:buNone/>
            </a:pPr>
            <a:endParaRPr lang="it-IT" sz="1400" dirty="0">
              <a:effectLst/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effectLst/>
                <a:latin typeface="Titillium Web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BRESCIA 605 + 28 art. 43 = 633</a:t>
            </a:r>
            <a:endParaRPr lang="it-IT" sz="1100" dirty="0">
              <a:effectLst/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effectLst/>
                <a:latin typeface="Titillium Web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CHIARI 627 + 29 art. 43 = 656</a:t>
            </a:r>
            <a:endParaRPr lang="it-IT" sz="1100" dirty="0">
              <a:effectLst/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effectLst/>
                <a:latin typeface="Titillium Web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CLUSANE 197 + 4 art. 43 = 201</a:t>
            </a:r>
            <a:endParaRPr lang="it-IT" sz="1100" dirty="0">
              <a:effectLst/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100" dirty="0">
                <a:effectLst/>
                <a:latin typeface="Titillium Web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DARFO 273 + 4 art. 43 = 277</a:t>
            </a:r>
            <a:endParaRPr lang="it-IT" sz="1100" dirty="0">
              <a:effectLst/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t-IT" sz="1100" dirty="0">
                <a:effectLst/>
                <a:latin typeface="Titillium Web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DESENZANO 291 + 7 art. 43 =298</a:t>
            </a:r>
          </a:p>
          <a:p>
            <a:pPr marL="742950" lvl="1" indent="-28575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t-IT" sz="1100" dirty="0">
                <a:effectLst/>
                <a:latin typeface="Titillium Web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EDOLO 139 + 7 art. 43 = 146</a:t>
            </a:r>
          </a:p>
          <a:p>
            <a:pPr marL="742950" lvl="1" indent="-28575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t-IT" sz="1100" dirty="0">
                <a:effectLst/>
                <a:latin typeface="Titillium Web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PONTE DI LEGNO 38 + 1 art. 43 = 39</a:t>
            </a:r>
          </a:p>
          <a:p>
            <a:pPr marL="742950" lvl="1" indent="-285750">
              <a:lnSpc>
                <a:spcPct val="11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t-IT" sz="1100" dirty="0">
                <a:effectLst/>
                <a:latin typeface="Titillium Web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VEROLANUOVA 417 + 15 art. 43 = 432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it-IT" sz="1100" kern="0" dirty="0">
                <a:effectLst/>
                <a:latin typeface="Titillium Web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VILLANUOVA 270 + 8 art. 43 = 278</a:t>
            </a:r>
            <a:endParaRPr lang="it-IT" sz="1100" dirty="0">
              <a:latin typeface="Titillium Web" panose="00000500000000000000" pitchFamily="2" charset="0"/>
            </a:endParaRPr>
          </a:p>
        </p:txBody>
      </p:sp>
      <p:sp>
        <p:nvSpPr>
          <p:cNvPr id="3" name="Rettangolo 2">
            <a:extLst>
              <a:ext uri="{FF2B5EF4-FFF2-40B4-BE49-F238E27FC236}">
                <a16:creationId xmlns:a16="http://schemas.microsoft.com/office/drawing/2014/main" id="{88494D19-FBB2-BB72-A414-D64FED3505BC}"/>
              </a:ext>
            </a:extLst>
          </p:cNvPr>
          <p:cNvSpPr/>
          <p:nvPr/>
        </p:nvSpPr>
        <p:spPr>
          <a:xfrm>
            <a:off x="1183268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90417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91E38E-2D26-FA49-8560-7A17799715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Diagramma 20">
            <a:extLst>
              <a:ext uri="{FF2B5EF4-FFF2-40B4-BE49-F238E27FC236}">
                <a16:creationId xmlns:a16="http://schemas.microsoft.com/office/drawing/2014/main" id="{C55CEA0B-E005-7169-B672-A88A0326BA93}"/>
              </a:ext>
            </a:extLst>
          </p:cNvPr>
          <p:cNvGraphicFramePr/>
          <p:nvPr/>
        </p:nvGraphicFramePr>
        <p:xfrm>
          <a:off x="4263774" y="2931802"/>
          <a:ext cx="3270608" cy="24760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riangolo isoscele 4">
            <a:extLst>
              <a:ext uri="{FF2B5EF4-FFF2-40B4-BE49-F238E27FC236}">
                <a16:creationId xmlns:a16="http://schemas.microsoft.com/office/drawing/2014/main" id="{30AFAE43-8E13-FBD6-2A9E-2C0E9EC3A737}"/>
              </a:ext>
            </a:extLst>
          </p:cNvPr>
          <p:cNvSpPr/>
          <p:nvPr/>
        </p:nvSpPr>
        <p:spPr>
          <a:xfrm rot="10800000">
            <a:off x="0" y="-61"/>
            <a:ext cx="2006345" cy="2981326"/>
          </a:xfrm>
          <a:prstGeom prst="triangle">
            <a:avLst>
              <a:gd name="adj" fmla="val 100000"/>
            </a:avLst>
          </a:prstGeom>
          <a:solidFill>
            <a:srgbClr val="69984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aphicFrame>
        <p:nvGraphicFramePr>
          <p:cNvPr id="7" name="Tabella 6">
            <a:extLst>
              <a:ext uri="{FF2B5EF4-FFF2-40B4-BE49-F238E27FC236}">
                <a16:creationId xmlns:a16="http://schemas.microsoft.com/office/drawing/2014/main" id="{D2B0DAC7-FA6B-C0F9-E18D-C6F7A4D3B9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3759126"/>
              </p:ext>
            </p:extLst>
          </p:nvPr>
        </p:nvGraphicFramePr>
        <p:xfrm>
          <a:off x="1059009" y="1442386"/>
          <a:ext cx="9680138" cy="46751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0138">
                  <a:extLst>
                    <a:ext uri="{9D8B030D-6E8A-4147-A177-3AD203B41FA5}">
                      <a16:colId xmlns:a16="http://schemas.microsoft.com/office/drawing/2014/main" val="1799232338"/>
                    </a:ext>
                  </a:extLst>
                </a:gridCol>
                <a:gridCol w="990000">
                  <a:extLst>
                    <a:ext uri="{9D8B030D-6E8A-4147-A177-3AD203B41FA5}">
                      <a16:colId xmlns:a16="http://schemas.microsoft.com/office/drawing/2014/main" val="3108912361"/>
                    </a:ext>
                  </a:extLst>
                </a:gridCol>
                <a:gridCol w="990000">
                  <a:extLst>
                    <a:ext uri="{9D8B030D-6E8A-4147-A177-3AD203B41FA5}">
                      <a16:colId xmlns:a16="http://schemas.microsoft.com/office/drawing/2014/main" val="2050787403"/>
                    </a:ext>
                  </a:extLst>
                </a:gridCol>
                <a:gridCol w="990000">
                  <a:extLst>
                    <a:ext uri="{9D8B030D-6E8A-4147-A177-3AD203B41FA5}">
                      <a16:colId xmlns:a16="http://schemas.microsoft.com/office/drawing/2014/main" val="3490619587"/>
                    </a:ext>
                  </a:extLst>
                </a:gridCol>
                <a:gridCol w="990000">
                  <a:extLst>
                    <a:ext uri="{9D8B030D-6E8A-4147-A177-3AD203B41FA5}">
                      <a16:colId xmlns:a16="http://schemas.microsoft.com/office/drawing/2014/main" val="3853280698"/>
                    </a:ext>
                  </a:extLst>
                </a:gridCol>
                <a:gridCol w="1980000">
                  <a:extLst>
                    <a:ext uri="{9D8B030D-6E8A-4147-A177-3AD203B41FA5}">
                      <a16:colId xmlns:a16="http://schemas.microsoft.com/office/drawing/2014/main" val="849482337"/>
                    </a:ext>
                  </a:extLst>
                </a:gridCol>
              </a:tblGrid>
              <a:tr h="0">
                <a:tc rowSpan="2">
                  <a:txBody>
                    <a:bodyPr/>
                    <a:lstStyle/>
                    <a:p>
                      <a:pPr algn="ctr"/>
                      <a:r>
                        <a:rPr lang="it-IT" sz="1200" b="1" spc="300" dirty="0">
                          <a:latin typeface="Titillium Web" panose="00000500000000000000" pitchFamily="2" charset="0"/>
                        </a:rPr>
                        <a:t>DENOMINAZIONE ENTE DI FORMAZIONE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000" b="1" spc="300" dirty="0">
                          <a:latin typeface="Titillium Web" panose="00000500000000000000" pitchFamily="2" charset="0"/>
                        </a:rPr>
                        <a:t>ANNO SCOLASTICO</a:t>
                      </a:r>
                    </a:p>
                    <a:p>
                      <a:pPr algn="ctr"/>
                      <a:r>
                        <a:rPr lang="it-IT" sz="1200" b="1" spc="300" dirty="0">
                          <a:latin typeface="Titillium Web" panose="00000500000000000000" pitchFamily="2" charset="0"/>
                        </a:rPr>
                        <a:t>2024/2025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it-IT" sz="1000" b="1" spc="300" dirty="0">
                          <a:latin typeface="Titillium Web" panose="00000500000000000000" pitchFamily="2" charset="0"/>
                        </a:rPr>
                        <a:t>ANNO SCOLASTICO</a:t>
                      </a:r>
                    </a:p>
                    <a:p>
                      <a:pPr algn="ctr"/>
                      <a:r>
                        <a:rPr lang="it-IT" sz="1200" b="1" spc="300" dirty="0">
                          <a:latin typeface="Titillium Web" panose="00000500000000000000" pitchFamily="2" charset="0"/>
                        </a:rPr>
                        <a:t>2023/2024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000" b="1" spc="300" dirty="0">
                          <a:latin typeface="Titillium Web" panose="00000500000000000000" pitchFamily="2" charset="0"/>
                        </a:rPr>
                        <a:t>ANNO SCOLASTICO</a:t>
                      </a:r>
                    </a:p>
                    <a:p>
                      <a:pPr algn="ctr"/>
                      <a:r>
                        <a:rPr lang="it-IT" sz="1200" b="1" spc="300" dirty="0">
                          <a:latin typeface="Titillium Web" panose="00000500000000000000" pitchFamily="2" charset="0"/>
                        </a:rPr>
                        <a:t>2022/2023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94411436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it-IT" dirty="0"/>
                    </a:p>
                  </a:txBody>
                  <a:tcP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b="0" dirty="0">
                          <a:latin typeface="Titillium Web SemiBold" panose="00000700000000000000" pitchFamily="2" charset="0"/>
                        </a:rPr>
                        <a:t>TOTALE ALLIEVI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000" b="0" dirty="0">
                          <a:latin typeface="Titillium Web SemiBold" panose="00000700000000000000" pitchFamily="2" charset="0"/>
                        </a:rPr>
                        <a:t>ALLIEVI ISCRITTI</a:t>
                      </a:r>
                    </a:p>
                    <a:p>
                      <a:pPr algn="ctr"/>
                      <a:r>
                        <a:rPr lang="it-IT" sz="1000" b="0" dirty="0">
                          <a:latin typeface="Titillium Web SemiBold" panose="00000700000000000000" pitchFamily="2" charset="0"/>
                        </a:rPr>
                        <a:t>CLASSI PRIME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100" b="0" dirty="0">
                          <a:latin typeface="Titillium Web SemiBold" panose="00000700000000000000" pitchFamily="2" charset="0"/>
                        </a:rPr>
                        <a:t>TOTALE ALLIEVI</a:t>
                      </a:r>
                      <a:endParaRPr lang="it-IT" b="0" dirty="0">
                        <a:latin typeface="Titillium Web SemiBold" panose="00000700000000000000" pitchFamily="2" charset="0"/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000" b="0" dirty="0">
                          <a:latin typeface="Titillium Web SemiBold" panose="00000700000000000000" pitchFamily="2" charset="0"/>
                        </a:rPr>
                        <a:t>ALLIEVI ISCRITTI</a:t>
                      </a:r>
                    </a:p>
                    <a:p>
                      <a:pPr algn="ctr"/>
                      <a:r>
                        <a:rPr lang="it-IT" sz="1000" b="0" dirty="0">
                          <a:latin typeface="Titillium Web SemiBold" panose="00000700000000000000" pitchFamily="2" charset="0"/>
                        </a:rPr>
                        <a:t>CLASSI PRIME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100" b="0" dirty="0">
                          <a:latin typeface="Titillium Web SemiBold" panose="00000700000000000000" pitchFamily="2" charset="0"/>
                        </a:rPr>
                        <a:t>TOTALE ALLIEVI</a:t>
                      </a:r>
                      <a:endParaRPr lang="it-IT" b="0" dirty="0">
                        <a:latin typeface="Titillium Web SemiBold" panose="00000700000000000000" pitchFamily="2" charset="0"/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767006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050" kern="1200" dirty="0">
                          <a:solidFill>
                            <a:schemeClr val="dk1"/>
                          </a:solidFill>
                          <a:latin typeface="Titillium Web" panose="00000500000000000000" pitchFamily="2" charset="0"/>
                          <a:ea typeface="+mn-ea"/>
                          <a:cs typeface="+mn-cs"/>
                        </a:rPr>
                        <a:t>SALESIANI LOMBARDIA PER LA FORMAZIONE ED IL LAVORO CNOS-FAP</a:t>
                      </a:r>
                    </a:p>
                  </a:txBody>
                  <a:tcPr marL="108000" marR="47625" marT="47625" marB="47625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240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82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221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59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249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255873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050" kern="1200" dirty="0">
                          <a:solidFill>
                            <a:schemeClr val="dk1"/>
                          </a:solidFill>
                          <a:latin typeface="Titillium Web" panose="00000500000000000000" pitchFamily="2" charset="0"/>
                          <a:ea typeface="+mn-ea"/>
                          <a:cs typeface="+mn-cs"/>
                        </a:rPr>
                        <a:t>AGENZIA FORMATIVA DON ANGELO TEDOLDI</a:t>
                      </a:r>
                    </a:p>
                  </a:txBody>
                  <a:tcPr marL="108000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174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52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144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51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168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9738133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050" kern="1200" dirty="0">
                          <a:solidFill>
                            <a:schemeClr val="dk1"/>
                          </a:solidFill>
                          <a:latin typeface="Titillium Web" panose="00000500000000000000" pitchFamily="2" charset="0"/>
                          <a:ea typeface="+mn-ea"/>
                          <a:cs typeface="+mn-cs"/>
                        </a:rPr>
                        <a:t>CFP PAIDEIA</a:t>
                      </a:r>
                    </a:p>
                  </a:txBody>
                  <a:tcPr marL="108000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218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50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180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56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144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6306493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050" kern="1200" dirty="0">
                          <a:solidFill>
                            <a:schemeClr val="dk1"/>
                          </a:solidFill>
                          <a:latin typeface="Titillium Web" panose="00000500000000000000" pitchFamily="2" charset="0"/>
                          <a:ea typeface="+mn-ea"/>
                          <a:cs typeface="+mn-cs"/>
                        </a:rPr>
                        <a:t>FONDAZIONE MADDALENA DI CANOSSA ACCADEMIA SYMPOSIUM</a:t>
                      </a:r>
                    </a:p>
                  </a:txBody>
                  <a:tcPr marL="108000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185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51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141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40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129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939614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050" kern="1200" dirty="0">
                          <a:solidFill>
                            <a:schemeClr val="dk1"/>
                          </a:solidFill>
                          <a:latin typeface="Titillium Web" panose="00000500000000000000" pitchFamily="2" charset="0"/>
                          <a:ea typeface="+mn-ea"/>
                          <a:cs typeface="+mn-cs"/>
                        </a:rPr>
                        <a:t>FONDAZIONE SCUOLA CATTOLICA DI VALLE CAMONICA - C.F.P. "P. MARCOLINI"</a:t>
                      </a:r>
                    </a:p>
                  </a:txBody>
                  <a:tcPr marL="108000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186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39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178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35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169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4609346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050" kern="1200" dirty="0">
                          <a:solidFill>
                            <a:schemeClr val="dk1"/>
                          </a:solidFill>
                          <a:latin typeface="Titillium Web" panose="00000500000000000000" pitchFamily="2" charset="0"/>
                          <a:ea typeface="+mn-ea"/>
                          <a:cs typeface="+mn-cs"/>
                        </a:rPr>
                        <a:t>CENTRO CULTURALE E FORMATIVO DON ARCANGELO TADINI VIA TENENTE SILVIOLI 40 MONTICHIARI</a:t>
                      </a:r>
                    </a:p>
                  </a:txBody>
                  <a:tcPr marL="108000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199</a:t>
                      </a:r>
                      <a:endParaRPr lang="it-IT" sz="11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66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190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160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6394058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050" kern="1200" dirty="0">
                          <a:solidFill>
                            <a:schemeClr val="dk1"/>
                          </a:solidFill>
                          <a:latin typeface="Titillium Web" panose="00000500000000000000" pitchFamily="2" charset="0"/>
                          <a:ea typeface="+mn-ea"/>
                          <a:cs typeface="+mn-cs"/>
                        </a:rPr>
                        <a:t>SCUOLA DELLE ARTI E DELLA FORMAZIONE PROFESSIONALE RODOLFO VANTINI</a:t>
                      </a:r>
                    </a:p>
                  </a:txBody>
                  <a:tcPr marL="108000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152</a:t>
                      </a:r>
                      <a:endParaRPr lang="it-IT" sz="11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42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136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49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126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9943181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050" kern="1200" dirty="0">
                          <a:solidFill>
                            <a:schemeClr val="dk1"/>
                          </a:solidFill>
                          <a:latin typeface="Titillium Web" panose="00000500000000000000" pitchFamily="2" charset="0"/>
                          <a:ea typeface="+mn-ea"/>
                          <a:cs typeface="+mn-cs"/>
                        </a:rPr>
                        <a:t>ESEB SCUOLA EDILE BRESCIANA</a:t>
                      </a:r>
                    </a:p>
                  </a:txBody>
                  <a:tcPr marL="108000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56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16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64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59</a:t>
                      </a:r>
                      <a:endParaRPr lang="it-IT" sz="11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3594224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050" kern="1200" dirty="0">
                          <a:solidFill>
                            <a:schemeClr val="dk1"/>
                          </a:solidFill>
                          <a:latin typeface="Titillium Web" panose="00000500000000000000" pitchFamily="2" charset="0"/>
                          <a:ea typeface="+mn-ea"/>
                          <a:cs typeface="+mn-cs"/>
                        </a:rPr>
                        <a:t>IAL</a:t>
                      </a:r>
                    </a:p>
                  </a:txBody>
                  <a:tcPr marL="108000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it-IT" sz="1100" kern="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100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</a:t>
                      </a:r>
                      <a:endParaRPr lang="it-IT" sz="11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107810289"/>
                  </a:ext>
                </a:extLst>
              </a:tr>
            </a:tbl>
          </a:graphicData>
        </a:graphic>
      </p:graphicFrame>
      <p:pic>
        <p:nvPicPr>
          <p:cNvPr id="8" name="Immagine 7" descr="Immagine che contiene testo, poster, cartone animato, grafica&#10;&#10;Descrizione generata automaticamente">
            <a:extLst>
              <a:ext uri="{FF2B5EF4-FFF2-40B4-BE49-F238E27FC236}">
                <a16:creationId xmlns:a16="http://schemas.microsoft.com/office/drawing/2014/main" id="{758276B8-5A65-D7ED-F39F-60AD05272B7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091" y="202782"/>
            <a:ext cx="689012" cy="1000748"/>
          </a:xfrm>
          <a:prstGeom prst="rect">
            <a:avLst/>
          </a:prstGeom>
        </p:spPr>
      </p:pic>
      <p:sp>
        <p:nvSpPr>
          <p:cNvPr id="2" name="Rettangolo 1">
            <a:extLst>
              <a:ext uri="{FF2B5EF4-FFF2-40B4-BE49-F238E27FC236}">
                <a16:creationId xmlns:a16="http://schemas.microsoft.com/office/drawing/2014/main" id="{90ECC4A0-59EA-7663-80F6-165ED4E170F0}"/>
              </a:ext>
            </a:extLst>
          </p:cNvPr>
          <p:cNvSpPr/>
          <p:nvPr/>
        </p:nvSpPr>
        <p:spPr>
          <a:xfrm>
            <a:off x="679076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" name="Rettangolo 2">
            <a:extLst>
              <a:ext uri="{FF2B5EF4-FFF2-40B4-BE49-F238E27FC236}">
                <a16:creationId xmlns:a16="http://schemas.microsoft.com/office/drawing/2014/main" id="{550A8340-260B-6DF6-843B-375A2D01EA66}"/>
              </a:ext>
            </a:extLst>
          </p:cNvPr>
          <p:cNvSpPr/>
          <p:nvPr/>
        </p:nvSpPr>
        <p:spPr>
          <a:xfrm>
            <a:off x="931172" y="6559838"/>
            <a:ext cx="144000" cy="144000"/>
          </a:xfrm>
          <a:prstGeom prst="rect">
            <a:avLst/>
          </a:prstGeom>
          <a:solidFill>
            <a:schemeClr val="accent1"/>
          </a:solidFill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78FB4A77-35D7-1720-25B0-53DDBABBEB46}"/>
              </a:ext>
            </a:extLst>
          </p:cNvPr>
          <p:cNvSpPr txBox="1"/>
          <p:nvPr/>
        </p:nvSpPr>
        <p:spPr>
          <a:xfrm>
            <a:off x="3736878" y="6217932"/>
            <a:ext cx="685818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r"/>
            <a:r>
              <a:rPr lang="it-IT" sz="12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  <a:t>ENTI FORMATIVI ISTRUZIONE E FORMAZIONE PROFESSIONALE PER NUMERO ALUNNI/ANNI SCOLASTICI </a:t>
            </a:r>
          </a:p>
        </p:txBody>
      </p:sp>
      <p:sp>
        <p:nvSpPr>
          <p:cNvPr id="6" name="Rettangolo 5">
            <a:extLst>
              <a:ext uri="{FF2B5EF4-FFF2-40B4-BE49-F238E27FC236}">
                <a16:creationId xmlns:a16="http://schemas.microsoft.com/office/drawing/2014/main" id="{3CE1795A-B3A1-A056-2C57-E10048290200}"/>
              </a:ext>
            </a:extLst>
          </p:cNvPr>
          <p:cNvSpPr/>
          <p:nvPr/>
        </p:nvSpPr>
        <p:spPr>
          <a:xfrm>
            <a:off x="1183268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707626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19D217-5E73-E461-9AA0-D5072B456F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riangolo isoscele 4">
            <a:extLst>
              <a:ext uri="{FF2B5EF4-FFF2-40B4-BE49-F238E27FC236}">
                <a16:creationId xmlns:a16="http://schemas.microsoft.com/office/drawing/2014/main" id="{D915CC31-CCDB-EAA4-5704-4286138BCC15}"/>
              </a:ext>
            </a:extLst>
          </p:cNvPr>
          <p:cNvSpPr/>
          <p:nvPr/>
        </p:nvSpPr>
        <p:spPr>
          <a:xfrm rot="10800000">
            <a:off x="0" y="-61"/>
            <a:ext cx="2006345" cy="2981326"/>
          </a:xfrm>
          <a:prstGeom prst="triangle">
            <a:avLst>
              <a:gd name="adj" fmla="val 100000"/>
            </a:avLst>
          </a:prstGeom>
          <a:solidFill>
            <a:srgbClr val="69984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aphicFrame>
        <p:nvGraphicFramePr>
          <p:cNvPr id="4" name="Tabella 3">
            <a:extLst>
              <a:ext uri="{FF2B5EF4-FFF2-40B4-BE49-F238E27FC236}">
                <a16:creationId xmlns:a16="http://schemas.microsoft.com/office/drawing/2014/main" id="{031B8047-FF9B-BB08-3A77-4AFC270577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5704132"/>
              </p:ext>
            </p:extLst>
          </p:nvPr>
        </p:nvGraphicFramePr>
        <p:xfrm>
          <a:off x="612000" y="2839182"/>
          <a:ext cx="9683077" cy="972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83077">
                  <a:extLst>
                    <a:ext uri="{9D8B030D-6E8A-4147-A177-3AD203B41FA5}">
                      <a16:colId xmlns:a16="http://schemas.microsoft.com/office/drawing/2014/main" val="4159947539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1463305618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1670189815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796964186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3468060203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757999488"/>
                    </a:ext>
                  </a:extLst>
                </a:gridCol>
              </a:tblGrid>
              <a:tr h="50400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it-IT" sz="1400" b="1" u="none" strike="noStrike" spc="300" dirty="0">
                          <a:solidFill>
                            <a:schemeClr val="tx2"/>
                          </a:solidFill>
                          <a:effectLst/>
                          <a:latin typeface="Titillium Web SemiBold" panose="00000700000000000000" pitchFamily="2" charset="0"/>
                        </a:rPr>
                        <a:t>TOTALI</a:t>
                      </a:r>
                      <a:endParaRPr lang="it-IT" sz="1400" b="1" i="0" u="none" strike="noStrike" spc="300" dirty="0">
                        <a:solidFill>
                          <a:schemeClr val="tx2"/>
                        </a:solidFill>
                        <a:effectLst/>
                        <a:latin typeface="Titillium Web SemiBold" panose="00000700000000000000" pitchFamily="2" charset="0"/>
                      </a:endParaRPr>
                    </a:p>
                  </a:txBody>
                  <a:tcPr marL="216000" marR="216000" marT="6426" marB="0" anchor="ctr">
                    <a:solidFill>
                      <a:srgbClr val="76B34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100" b="0" dirty="0">
                          <a:latin typeface="Titillium Web SemiBold" panose="00000700000000000000" pitchFamily="2" charset="0"/>
                        </a:rPr>
                        <a:t>TOTALE ALLIEVI</a:t>
                      </a:r>
                    </a:p>
                  </a:txBody>
                  <a:tcPr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63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000" b="0" dirty="0">
                          <a:latin typeface="Titillium Web SemiBold" panose="00000700000000000000" pitchFamily="2" charset="0"/>
                        </a:rPr>
                        <a:t>ALLIEVI ISCRITTI</a:t>
                      </a:r>
                    </a:p>
                    <a:p>
                      <a:pPr algn="ctr"/>
                      <a:r>
                        <a:rPr lang="it-IT" sz="1000" b="0" dirty="0">
                          <a:latin typeface="Titillium Web SemiBold" panose="00000700000000000000" pitchFamily="2" charset="0"/>
                        </a:rPr>
                        <a:t>CLASSI PRIME</a:t>
                      </a:r>
                    </a:p>
                  </a:txBody>
                  <a:tcPr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63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100" b="0" dirty="0">
                          <a:latin typeface="Titillium Web SemiBold" panose="00000700000000000000" pitchFamily="2" charset="0"/>
                        </a:rPr>
                        <a:t>TOTALE ALLIEVI</a:t>
                      </a:r>
                      <a:endParaRPr lang="it-IT" b="0" dirty="0">
                        <a:latin typeface="Titillium Web SemiBold" panose="00000700000000000000" pitchFamily="2" charset="0"/>
                      </a:endParaRPr>
                    </a:p>
                  </a:txBody>
                  <a:tcPr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63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000" b="0" dirty="0">
                          <a:latin typeface="Titillium Web SemiBold" panose="00000700000000000000" pitchFamily="2" charset="0"/>
                        </a:rPr>
                        <a:t>ALLIEVI ISCRITTI</a:t>
                      </a:r>
                    </a:p>
                    <a:p>
                      <a:pPr algn="ctr"/>
                      <a:r>
                        <a:rPr lang="it-IT" sz="1000" b="0" dirty="0">
                          <a:latin typeface="Titillium Web SemiBold" panose="00000700000000000000" pitchFamily="2" charset="0"/>
                        </a:rPr>
                        <a:t>CLASSI PRIME</a:t>
                      </a:r>
                    </a:p>
                  </a:txBody>
                  <a:tcPr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63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100" b="0" dirty="0">
                          <a:latin typeface="Titillium Web SemiBold" panose="00000700000000000000" pitchFamily="2" charset="0"/>
                        </a:rPr>
                        <a:t>TOTALE ALLIEVI</a:t>
                      </a:r>
                      <a:endParaRPr lang="it-IT" b="0" dirty="0">
                        <a:latin typeface="Titillium Web SemiBold" panose="00000700000000000000" pitchFamily="2" charset="0"/>
                      </a:endParaRPr>
                    </a:p>
                  </a:txBody>
                  <a:tcPr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63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615313"/>
                  </a:ext>
                </a:extLst>
              </a:tr>
              <a:tr h="468000">
                <a:tc vMerge="1"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endParaRPr lang="it-IT" sz="105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200" b="1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9329</a:t>
                      </a:r>
                      <a:endParaRPr lang="it-IT" sz="12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200" b="1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2689</a:t>
                      </a:r>
                      <a:endParaRPr lang="it-IT" sz="12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200" b="1" kern="1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8943</a:t>
                      </a:r>
                      <a:endParaRPr lang="it-IT" sz="12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2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2494</a:t>
                      </a:r>
                      <a:endParaRPr lang="it-IT" sz="12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Bef>
                          <a:spcPts val="500"/>
                        </a:spcBef>
                        <a:spcAft>
                          <a:spcPts val="595"/>
                        </a:spcAft>
                        <a:buNone/>
                      </a:pPr>
                      <a:r>
                        <a:rPr lang="it-IT" sz="1200" b="1" kern="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8774</a:t>
                      </a:r>
                      <a:endParaRPr lang="it-IT" sz="1200" kern="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5749716"/>
                  </a:ext>
                </a:extLst>
              </a:tr>
            </a:tbl>
          </a:graphicData>
        </a:graphic>
      </p:graphicFrame>
      <p:pic>
        <p:nvPicPr>
          <p:cNvPr id="6" name="Immagine 5" descr="Immagine che contiene testo, poster, cartone animato, grafica&#10;&#10;Descrizione generata automaticamente">
            <a:extLst>
              <a:ext uri="{FF2B5EF4-FFF2-40B4-BE49-F238E27FC236}">
                <a16:creationId xmlns:a16="http://schemas.microsoft.com/office/drawing/2014/main" id="{0B2DE547-E367-A2A7-63A0-16B0CC1C35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091" y="202782"/>
            <a:ext cx="689012" cy="1000748"/>
          </a:xfrm>
          <a:prstGeom prst="rect">
            <a:avLst/>
          </a:prstGeom>
        </p:spPr>
      </p:pic>
      <p:sp>
        <p:nvSpPr>
          <p:cNvPr id="7" name="Rettangolo 6">
            <a:extLst>
              <a:ext uri="{FF2B5EF4-FFF2-40B4-BE49-F238E27FC236}">
                <a16:creationId xmlns:a16="http://schemas.microsoft.com/office/drawing/2014/main" id="{218E258C-0C2D-EFE9-2706-80AA562ACB13}"/>
              </a:ext>
            </a:extLst>
          </p:cNvPr>
          <p:cNvSpPr/>
          <p:nvPr/>
        </p:nvSpPr>
        <p:spPr>
          <a:xfrm>
            <a:off x="679076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Rettangolo 7">
            <a:extLst>
              <a:ext uri="{FF2B5EF4-FFF2-40B4-BE49-F238E27FC236}">
                <a16:creationId xmlns:a16="http://schemas.microsoft.com/office/drawing/2014/main" id="{8C7ECAF6-BFDE-399B-93F6-2649FF77EDF1}"/>
              </a:ext>
            </a:extLst>
          </p:cNvPr>
          <p:cNvSpPr/>
          <p:nvPr/>
        </p:nvSpPr>
        <p:spPr>
          <a:xfrm>
            <a:off x="931172" y="6559838"/>
            <a:ext cx="144000" cy="144000"/>
          </a:xfrm>
          <a:prstGeom prst="rect">
            <a:avLst/>
          </a:prstGeom>
          <a:noFill/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Rettangolo 8">
            <a:extLst>
              <a:ext uri="{FF2B5EF4-FFF2-40B4-BE49-F238E27FC236}">
                <a16:creationId xmlns:a16="http://schemas.microsoft.com/office/drawing/2014/main" id="{273AF099-C616-B11F-9FA9-BB27F29A4715}"/>
              </a:ext>
            </a:extLst>
          </p:cNvPr>
          <p:cNvSpPr/>
          <p:nvPr/>
        </p:nvSpPr>
        <p:spPr>
          <a:xfrm>
            <a:off x="1183268" y="6559838"/>
            <a:ext cx="144000" cy="144000"/>
          </a:xfrm>
          <a:prstGeom prst="rect">
            <a:avLst/>
          </a:prstGeom>
          <a:solidFill>
            <a:schemeClr val="accent1"/>
          </a:solidFill>
          <a:ln w="3175">
            <a:solidFill>
              <a:srgbClr val="2B683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07593753-AB61-68E6-CFF2-B940D6A67205}"/>
              </a:ext>
            </a:extLst>
          </p:cNvPr>
          <p:cNvSpPr txBox="1"/>
          <p:nvPr/>
        </p:nvSpPr>
        <p:spPr>
          <a:xfrm>
            <a:off x="2002059" y="1090492"/>
            <a:ext cx="690295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it-IT" sz="2000" dirty="0">
                <a:solidFill>
                  <a:schemeClr val="accent1">
                    <a:lumMod val="75000"/>
                  </a:schemeClr>
                </a:solidFill>
                <a:latin typeface="Titillium Web" panose="00000500000000000000" pitchFamily="2" charset="0"/>
              </a:rPr>
              <a:t> </a:t>
            </a:r>
            <a:r>
              <a:rPr lang="it-IT" sz="2000" spc="300" dirty="0">
                <a:solidFill>
                  <a:schemeClr val="accent2"/>
                </a:solidFill>
                <a:latin typeface="Titillium Web SemiBold" panose="00000700000000000000" pitchFamily="2" charset="0"/>
              </a:rPr>
              <a:t>TAB. 4</a:t>
            </a:r>
            <a:endParaRPr lang="it-IT" sz="3200" spc="300" dirty="0">
              <a:solidFill>
                <a:schemeClr val="accent2"/>
              </a:solidFill>
              <a:latin typeface="Titillium Web SemiBold" panose="00000700000000000000" pitchFamily="2" charset="0"/>
            </a:endParaRPr>
          </a:p>
        </p:txBody>
      </p:sp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16E45EDC-40DF-15B8-ED01-FD64545DFDE6}"/>
              </a:ext>
            </a:extLst>
          </p:cNvPr>
          <p:cNvSpPr txBox="1"/>
          <p:nvPr/>
        </p:nvSpPr>
        <p:spPr>
          <a:xfrm>
            <a:off x="1587105" y="1474528"/>
            <a:ext cx="7732865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7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  <a:t>ENTI FORMATIVI ISTRUZIONE E FORMAZIONE PROFESSIONALE PER NUMERO ALUNNI/ANNI SCOLASTICI </a:t>
            </a:r>
            <a:br>
              <a:rPr lang="it-IT" sz="17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</a:br>
            <a:r>
              <a:rPr lang="it-IT" sz="14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  <a:t>(fonte Enti Formativi sett. 2024)</a:t>
            </a:r>
            <a:endParaRPr lang="it-IT" sz="1700" spc="300" dirty="0">
              <a:solidFill>
                <a:schemeClr val="tx2"/>
              </a:solidFill>
              <a:latin typeface="Titillium Web SemiBold" panose="000007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93037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8AE0B2-3EC1-B9B9-90F2-E368519B97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magine 5" descr="Immagine che contiene testo, poster, cartone animato, grafica&#10;&#10;Descrizione generata automaticamente">
            <a:extLst>
              <a:ext uri="{FF2B5EF4-FFF2-40B4-BE49-F238E27FC236}">
                <a16:creationId xmlns:a16="http://schemas.microsoft.com/office/drawing/2014/main" id="{2912CF98-55D8-53BE-8DFD-8CAEAEC9B3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091" y="202782"/>
            <a:ext cx="689012" cy="1000748"/>
          </a:xfrm>
          <a:prstGeom prst="rect">
            <a:avLst/>
          </a:prstGeom>
        </p:spPr>
      </p:pic>
      <p:sp>
        <p:nvSpPr>
          <p:cNvPr id="15" name="Rettangolo 14">
            <a:extLst>
              <a:ext uri="{FF2B5EF4-FFF2-40B4-BE49-F238E27FC236}">
                <a16:creationId xmlns:a16="http://schemas.microsoft.com/office/drawing/2014/main" id="{41D83057-DA17-8516-225A-FB46E8462FA5}"/>
              </a:ext>
            </a:extLst>
          </p:cNvPr>
          <p:cNvSpPr/>
          <p:nvPr/>
        </p:nvSpPr>
        <p:spPr>
          <a:xfrm>
            <a:off x="2495550" y="202782"/>
            <a:ext cx="1085850" cy="32262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36" name="Immagine 35" descr="Immagine che contiene testo, mappa, atlante&#10;&#10;Il contenuto generato dall'IA potrebbe non essere corretto.">
            <a:extLst>
              <a:ext uri="{FF2B5EF4-FFF2-40B4-BE49-F238E27FC236}">
                <a16:creationId xmlns:a16="http://schemas.microsoft.com/office/drawing/2014/main" id="{4094A3E6-6818-31D4-122B-09E26C7DEB8A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 b="12114"/>
          <a:stretch/>
        </p:blipFill>
        <p:spPr>
          <a:xfrm>
            <a:off x="535717" y="154794"/>
            <a:ext cx="5005515" cy="6703206"/>
          </a:xfrm>
          <a:prstGeom prst="rect">
            <a:avLst/>
          </a:prstGeom>
          <a:noFill/>
          <a:ln>
            <a:noFill/>
            <a:prstDash/>
          </a:ln>
        </p:spPr>
      </p:pic>
      <p:sp>
        <p:nvSpPr>
          <p:cNvPr id="43" name="Rettangolo 42">
            <a:extLst>
              <a:ext uri="{FF2B5EF4-FFF2-40B4-BE49-F238E27FC236}">
                <a16:creationId xmlns:a16="http://schemas.microsoft.com/office/drawing/2014/main" id="{AEF0F842-3020-E424-2931-BC3C865DA910}"/>
              </a:ext>
            </a:extLst>
          </p:cNvPr>
          <p:cNvSpPr/>
          <p:nvPr/>
        </p:nvSpPr>
        <p:spPr>
          <a:xfrm>
            <a:off x="809897" y="202782"/>
            <a:ext cx="1085850" cy="32262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Triangolo isoscele 4">
            <a:extLst>
              <a:ext uri="{FF2B5EF4-FFF2-40B4-BE49-F238E27FC236}">
                <a16:creationId xmlns:a16="http://schemas.microsoft.com/office/drawing/2014/main" id="{B677C00E-3536-2F20-7590-4C08DF0A87D2}"/>
              </a:ext>
            </a:extLst>
          </p:cNvPr>
          <p:cNvSpPr/>
          <p:nvPr/>
        </p:nvSpPr>
        <p:spPr>
          <a:xfrm rot="10800000">
            <a:off x="0" y="-61"/>
            <a:ext cx="2006345" cy="2981326"/>
          </a:xfrm>
          <a:prstGeom prst="triangle">
            <a:avLst>
              <a:gd name="adj" fmla="val 100000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147CDE3F-5660-7FC8-A1C3-3E24FF38BE87}"/>
              </a:ext>
            </a:extLst>
          </p:cNvPr>
          <p:cNvSpPr txBox="1"/>
          <p:nvPr/>
        </p:nvSpPr>
        <p:spPr>
          <a:xfrm>
            <a:off x="4947468" y="202782"/>
            <a:ext cx="4602050" cy="62324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spcBef>
                <a:spcPts val="1800"/>
              </a:spcBef>
              <a:spcAft>
                <a:spcPts val="600"/>
              </a:spcAft>
              <a:buNone/>
            </a:pPr>
            <a:r>
              <a:rPr lang="it-IT" sz="900" b="1" kern="150" dirty="0">
                <a:solidFill>
                  <a:srgbClr val="000000"/>
                </a:solidFill>
                <a:effectLst/>
                <a:latin typeface="Titillium Web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AMBITO 6: </a:t>
            </a:r>
            <a:r>
              <a:rPr lang="it-IT" sz="900" b="1" kern="150" dirty="0">
                <a:solidFill>
                  <a:srgbClr val="000000"/>
                </a:solidFill>
                <a:effectLst/>
                <a:highlight>
                  <a:srgbClr val="B5E61D"/>
                </a:highlight>
                <a:latin typeface="Titillium Web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BRESCIA</a:t>
            </a:r>
            <a:r>
              <a:rPr lang="it-IT" sz="900" b="1" kern="150" dirty="0">
                <a:solidFill>
                  <a:srgbClr val="000000"/>
                </a:solidFill>
                <a:effectLst/>
                <a:latin typeface="Titillium Web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 </a:t>
            </a:r>
            <a:r>
              <a:rPr lang="it-IT" sz="900" b="1" kern="150" dirty="0">
                <a:solidFill>
                  <a:srgbClr val="000000"/>
                </a:solidFill>
                <a:effectLst/>
                <a:highlight>
                  <a:srgbClr val="FF7F27"/>
                </a:highlight>
                <a:latin typeface="Titillium Web" panose="00000500000000000000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VALLE TROMPIA</a:t>
            </a:r>
            <a:endParaRPr lang="it-IT" sz="1050" dirty="0">
              <a:effectLst/>
              <a:highlight>
                <a:srgbClr val="FF7F27"/>
              </a:highlight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Aft>
                <a:spcPts val="600"/>
              </a:spcAft>
              <a:buFont typeface="+mj-lt"/>
              <a:buAutoNum type="arabicPeriod"/>
            </a:pPr>
            <a:r>
              <a:rPr lang="it-IT" sz="900" kern="150" dirty="0">
                <a:effectLst/>
                <a:latin typeface="Titillium Web" panose="00000500000000000000" pitchFamily="2" charset="0"/>
                <a:ea typeface="SimSun" panose="02010600030101010101" pitchFamily="2" charset="-122"/>
                <a:cs typeface="Calibri" panose="020F0502020204030204" pitchFamily="34" charset="0"/>
              </a:rPr>
              <a:t>Scuola delle Arti e della Formazione Professionale Rodolfo Vantini – Rezzato</a:t>
            </a:r>
            <a:endParaRPr lang="it-IT" sz="1050" dirty="0">
              <a:effectLst/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Aft>
                <a:spcPts val="600"/>
              </a:spcAft>
              <a:buFont typeface="+mj-lt"/>
              <a:buAutoNum type="arabicPeriod"/>
            </a:pPr>
            <a:r>
              <a:rPr lang="it-IT" sz="900" kern="150" dirty="0">
                <a:effectLst/>
                <a:latin typeface="Titillium Web" panose="00000500000000000000" pitchFamily="2" charset="0"/>
                <a:ea typeface="SimSun" panose="02010600030101010101" pitchFamily="2" charset="-122"/>
                <a:cs typeface="Calibri" panose="020F0502020204030204" pitchFamily="34" charset="0"/>
              </a:rPr>
              <a:t>EDUCO Educazione in Corso Società Cooperativa Sociale Onlus – Brescia</a:t>
            </a:r>
            <a:endParaRPr lang="it-IT" sz="1050" dirty="0">
              <a:effectLst/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Aft>
                <a:spcPts val="600"/>
              </a:spcAft>
              <a:buFont typeface="+mj-lt"/>
              <a:buAutoNum type="arabicPeriod"/>
            </a:pPr>
            <a:r>
              <a:rPr lang="it-IT" sz="900" kern="150" dirty="0">
                <a:effectLst/>
                <a:latin typeface="Titillium Web" panose="00000500000000000000" pitchFamily="2" charset="0"/>
                <a:ea typeface="SimSun" panose="02010600030101010101" pitchFamily="2" charset="-122"/>
                <a:cs typeface="Calibri" panose="020F0502020204030204" pitchFamily="34" charset="0"/>
              </a:rPr>
              <a:t>ENAC Lombardia CFP Canossa U.O. – Brescia</a:t>
            </a:r>
            <a:endParaRPr lang="it-IT" sz="1050" dirty="0">
              <a:effectLst/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Aft>
                <a:spcPts val="600"/>
              </a:spcAft>
              <a:buFont typeface="+mj-lt"/>
              <a:buAutoNum type="arabicPeriod"/>
            </a:pPr>
            <a:r>
              <a:rPr lang="it-IT" sz="900" kern="150" dirty="0">
                <a:effectLst/>
                <a:latin typeface="Titillium Web" panose="00000500000000000000" pitchFamily="2" charset="0"/>
                <a:ea typeface="SimSun" panose="02010600030101010101" pitchFamily="2" charset="-122"/>
                <a:cs typeface="Calibri" panose="020F0502020204030204" pitchFamily="34" charset="0"/>
              </a:rPr>
              <a:t>Scuola Bottega Artigiani San Polo U.O. – 2 sedi operative  – Brescia</a:t>
            </a:r>
            <a:endParaRPr lang="it-IT" sz="1050" dirty="0">
              <a:effectLst/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Aft>
                <a:spcPts val="600"/>
              </a:spcAft>
              <a:buFont typeface="+mj-lt"/>
              <a:buAutoNum type="arabicPeriod"/>
            </a:pPr>
            <a:r>
              <a:rPr lang="it-IT" sz="900" kern="150" dirty="0">
                <a:effectLst/>
                <a:latin typeface="Titillium Web" panose="00000500000000000000" pitchFamily="2" charset="0"/>
                <a:ea typeface="SimSun" panose="02010600030101010101" pitchFamily="2" charset="-122"/>
                <a:cs typeface="Calibri" panose="020F0502020204030204" pitchFamily="34" charset="0"/>
              </a:rPr>
              <a:t>Salesiani Associazione CNOS-FAP  Regione Lombardia  – Brescia</a:t>
            </a:r>
            <a:endParaRPr lang="it-IT" sz="1050" dirty="0">
              <a:effectLst/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Aft>
                <a:spcPts val="600"/>
              </a:spcAft>
              <a:buFont typeface="+mj-lt"/>
              <a:buAutoNum type="arabicPeriod"/>
            </a:pPr>
            <a:r>
              <a:rPr lang="it-IT" sz="900" kern="150" dirty="0">
                <a:effectLst/>
                <a:latin typeface="Titillium Web" panose="00000500000000000000" pitchFamily="2" charset="0"/>
                <a:ea typeface="SimSun" panose="02010600030101010101" pitchFamily="2" charset="-122"/>
                <a:cs typeface="Calibri" panose="020F0502020204030204" pitchFamily="34" charset="0"/>
              </a:rPr>
              <a:t>Vincenzo Foppa CFP Lonati Società Cooperativa Sociale Onlus  – Brescia</a:t>
            </a:r>
            <a:endParaRPr lang="it-IT" sz="1050" dirty="0">
              <a:effectLst/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Aft>
                <a:spcPts val="600"/>
              </a:spcAft>
              <a:buFont typeface="+mj-lt"/>
              <a:buAutoNum type="arabicPeriod"/>
            </a:pPr>
            <a:r>
              <a:rPr lang="it-IT" sz="900" kern="150" dirty="0">
                <a:effectLst/>
                <a:latin typeface="Titillium Web" panose="00000500000000000000" pitchFamily="2" charset="0"/>
                <a:ea typeface="SimSun" panose="02010600030101010101" pitchFamily="2" charset="-122"/>
                <a:cs typeface="Calibri" panose="020F0502020204030204" pitchFamily="34" charset="0"/>
              </a:rPr>
              <a:t>AFGP Associazione Formazione Giovanni Piamarta Artigianelli  – Brescia</a:t>
            </a:r>
            <a:endParaRPr lang="it-IT" sz="1050" dirty="0">
              <a:effectLst/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Aft>
                <a:spcPts val="600"/>
              </a:spcAft>
              <a:buFont typeface="+mj-lt"/>
              <a:buAutoNum type="arabicPeriod"/>
            </a:pPr>
            <a:r>
              <a:rPr lang="it-IT" sz="900" kern="150" dirty="0">
                <a:effectLst/>
                <a:latin typeface="Titillium Web" panose="00000500000000000000" pitchFamily="2" charset="0"/>
                <a:ea typeface="SimSun" panose="02010600030101010101" pitchFamily="2" charset="-122"/>
                <a:cs typeface="Calibri" panose="020F0502020204030204" pitchFamily="34" charset="0"/>
              </a:rPr>
              <a:t>Fondazione AIB - Centro Formazione - Castel Mella</a:t>
            </a:r>
            <a:endParaRPr lang="it-IT" sz="1050" dirty="0">
              <a:effectLst/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Aft>
                <a:spcPts val="600"/>
              </a:spcAft>
              <a:buFont typeface="+mj-lt"/>
              <a:buAutoNum type="arabicPeriod"/>
            </a:pPr>
            <a:r>
              <a:rPr lang="it-IT" sz="900" kern="150" dirty="0">
                <a:effectLst/>
                <a:latin typeface="Titillium Web" panose="00000500000000000000" pitchFamily="2" charset="0"/>
                <a:ea typeface="SimSun" panose="02010600030101010101" pitchFamily="2" charset="-122"/>
                <a:cs typeface="Calibri" panose="020F0502020204030204" pitchFamily="34" charset="0"/>
              </a:rPr>
              <a:t>OK School Accademy - Brescia</a:t>
            </a:r>
            <a:endParaRPr lang="it-IT" sz="1050" dirty="0">
              <a:effectLst/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Aft>
                <a:spcPts val="600"/>
              </a:spcAft>
              <a:buFont typeface="+mj-lt"/>
              <a:buAutoNum type="arabicPeriod"/>
            </a:pPr>
            <a:r>
              <a:rPr lang="it-IT" sz="900" kern="150" dirty="0">
                <a:effectLst/>
                <a:latin typeface="Titillium Web" panose="00000500000000000000" pitchFamily="2" charset="0"/>
                <a:ea typeface="SimSun" panose="02010600030101010101" pitchFamily="2" charset="-122"/>
                <a:cs typeface="Calibri" panose="020F0502020204030204" pitchFamily="34" charset="0"/>
              </a:rPr>
              <a:t>CFP Giuseppe Zanardelli - Sede Brescia</a:t>
            </a:r>
            <a:endParaRPr lang="it-IT" sz="1050" dirty="0">
              <a:effectLst/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Aft>
                <a:spcPts val="600"/>
              </a:spcAft>
              <a:buFont typeface="+mj-lt"/>
              <a:buAutoNum type="arabicPeriod"/>
            </a:pPr>
            <a:r>
              <a:rPr lang="it-IT" sz="900" kern="150" dirty="0">
                <a:effectLst/>
                <a:latin typeface="Titillium Web" panose="00000500000000000000" pitchFamily="2" charset="0"/>
                <a:ea typeface="SimSun" panose="02010600030101010101" pitchFamily="2" charset="-122"/>
                <a:cs typeface="Calibri" panose="020F0502020204030204" pitchFamily="34" charset="0"/>
              </a:rPr>
              <a:t>Scuola Edile Bresciana - Brescia</a:t>
            </a:r>
            <a:endParaRPr lang="it-IT" sz="1050" dirty="0">
              <a:effectLst/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Aft>
                <a:spcPts val="600"/>
              </a:spcAft>
              <a:buFont typeface="+mj-lt"/>
              <a:buAutoNum type="arabicPeriod"/>
            </a:pPr>
            <a:r>
              <a:rPr lang="it-IT" sz="900" kern="150" dirty="0">
                <a:effectLst/>
                <a:latin typeface="Titillium Web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IAL Innovazione apprendimento e Lavoro – Brescia</a:t>
            </a:r>
            <a:endParaRPr lang="it-IT" sz="1050" dirty="0">
              <a:effectLst/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Aft>
                <a:spcPts val="600"/>
              </a:spcAft>
              <a:buFont typeface="+mj-lt"/>
              <a:buAutoNum type="arabicPeriod"/>
            </a:pPr>
            <a:r>
              <a:rPr lang="it-IT" sz="900" kern="150" dirty="0">
                <a:effectLst/>
                <a:latin typeface="Titillium Web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Agenzia Formativa Don Angelo Tedoldi - Lumezzane</a:t>
            </a:r>
            <a:r>
              <a:rPr lang="it-IT" sz="900" kern="150" dirty="0">
                <a:solidFill>
                  <a:srgbClr val="000000"/>
                </a:solidFill>
                <a:effectLst/>
                <a:latin typeface="Titillium Web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</a:p>
          <a:p>
            <a:pPr lvl="0" fontAlgn="base">
              <a:spcAft>
                <a:spcPts val="600"/>
              </a:spcAft>
            </a:pPr>
            <a:endParaRPr lang="it-IT" sz="1050" dirty="0">
              <a:effectLst/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spcAft>
                <a:spcPts val="600"/>
              </a:spcAft>
              <a:buNone/>
            </a:pPr>
            <a:r>
              <a:rPr lang="it-IT" sz="900" b="1" kern="150" dirty="0">
                <a:solidFill>
                  <a:srgbClr val="000000"/>
                </a:solidFill>
                <a:effectLst/>
                <a:highlight>
                  <a:srgbClr val="C8BFE7"/>
                </a:highlight>
                <a:latin typeface="Titillium Web" panose="00000500000000000000" pitchFamily="2" charset="0"/>
                <a:ea typeface="SimSun" panose="02010600030101010101" pitchFamily="2" charset="-122"/>
                <a:cs typeface="Calibri" panose="020F0502020204030204" pitchFamily="34" charset="0"/>
              </a:rPr>
              <a:t>AMBITO 7: GARDA E VAL SABBIA   </a:t>
            </a:r>
            <a:endParaRPr lang="it-IT" sz="1050" dirty="0">
              <a:effectLst/>
              <a:highlight>
                <a:srgbClr val="C8BFE7"/>
              </a:highlight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Aft>
                <a:spcPts val="600"/>
              </a:spcAft>
              <a:buFont typeface="+mj-lt"/>
              <a:buAutoNum type="arabicPeriod"/>
            </a:pPr>
            <a:r>
              <a:rPr lang="it-IT" sz="900" kern="150" dirty="0">
                <a:effectLst/>
                <a:latin typeface="Titillium Web" panose="00000500000000000000" pitchFamily="2" charset="0"/>
                <a:ea typeface="SimSun" panose="02010600030101010101" pitchFamily="2" charset="-122"/>
                <a:cs typeface="Century" panose="02040604050505020304" pitchFamily="18" charset="0"/>
              </a:rPr>
              <a:t>Cooperativa S. Giuseppe Società Cooperativa Sociale Onlus – CFP Scar Roè Volciano</a:t>
            </a:r>
            <a:endParaRPr lang="it-IT" sz="1050" dirty="0">
              <a:effectLst/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Aft>
                <a:spcPts val="600"/>
              </a:spcAft>
              <a:buFont typeface="+mj-lt"/>
              <a:buAutoNum type="arabicPeriod"/>
            </a:pPr>
            <a:r>
              <a:rPr lang="it-IT" sz="900" kern="150" dirty="0">
                <a:effectLst/>
                <a:latin typeface="Titillium Web" panose="00000500000000000000" pitchFamily="2" charset="0"/>
                <a:ea typeface="SimSun" panose="02010600030101010101" pitchFamily="2" charset="-122"/>
                <a:cs typeface="Century" panose="02040604050505020304" pitchFamily="18" charset="0"/>
              </a:rPr>
              <a:t>CFP Giuseppe Zanardelli Sede di Villanuova sul Clisi</a:t>
            </a:r>
            <a:endParaRPr lang="it-IT" sz="1050" dirty="0">
              <a:effectLst/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Aft>
                <a:spcPts val="600"/>
              </a:spcAft>
              <a:buFont typeface="+mj-lt"/>
              <a:buAutoNum type="arabicPeriod"/>
            </a:pPr>
            <a:r>
              <a:rPr lang="it-IT" sz="900" kern="150" dirty="0">
                <a:effectLst/>
                <a:latin typeface="Titillium Web" panose="00000500000000000000" pitchFamily="2" charset="0"/>
                <a:ea typeface="SimSun" panose="02010600030101010101" pitchFamily="2" charset="-122"/>
                <a:cs typeface="Century" panose="02040604050505020304" pitchFamily="18" charset="0"/>
              </a:rPr>
              <a:t>CFP Zanardelli Sede di Desenzano del Garda</a:t>
            </a:r>
            <a:endParaRPr lang="it-IT" sz="1050" dirty="0">
              <a:effectLst/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Aft>
                <a:spcPts val="600"/>
              </a:spcAft>
              <a:buFont typeface="+mj-lt"/>
              <a:buAutoNum type="arabicPeriod"/>
            </a:pPr>
            <a:r>
              <a:rPr lang="it-IT" sz="900" kern="150" dirty="0">
                <a:effectLst/>
                <a:latin typeface="Titillium Web" panose="00000500000000000000" pitchFamily="2" charset="0"/>
                <a:ea typeface="SimSun" panose="02010600030101010101" pitchFamily="2" charset="-122"/>
                <a:cs typeface="Century" panose="02040604050505020304" pitchFamily="18" charset="0"/>
              </a:rPr>
              <a:t>Cooperativa S. Giuseppe Società Cooperativa Sociale Onlus – CFP Scar Roè Volciano</a:t>
            </a:r>
            <a:endParaRPr lang="it-IT" sz="1050" dirty="0">
              <a:effectLst/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Aft>
                <a:spcPts val="600"/>
              </a:spcAft>
              <a:buFont typeface="+mj-lt"/>
              <a:buAutoNum type="arabicPeriod"/>
            </a:pPr>
            <a:r>
              <a:rPr lang="it-IT" sz="900" kern="150" dirty="0">
                <a:effectLst/>
                <a:latin typeface="Titillium Web" panose="00000500000000000000" pitchFamily="2" charset="0"/>
                <a:ea typeface="SimSun" panose="02010600030101010101" pitchFamily="2" charset="-122"/>
                <a:cs typeface="Century" panose="02040604050505020304" pitchFamily="18" charset="0"/>
              </a:rPr>
              <a:t>CFP Giuseppe Zanardelli Sede di Villanuova sul Clisi</a:t>
            </a:r>
            <a:endParaRPr lang="it-IT" sz="1050" dirty="0">
              <a:effectLst/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Aft>
                <a:spcPts val="600"/>
              </a:spcAft>
              <a:buFont typeface="+mj-lt"/>
              <a:buAutoNum type="arabicPeriod"/>
            </a:pPr>
            <a:r>
              <a:rPr lang="it-IT" sz="900" kern="150" dirty="0">
                <a:effectLst/>
                <a:latin typeface="Titillium Web" panose="00000500000000000000" pitchFamily="2" charset="0"/>
                <a:ea typeface="SimSun" panose="02010600030101010101" pitchFamily="2" charset="-122"/>
                <a:cs typeface="Century" panose="02040604050505020304" pitchFamily="18" charset="0"/>
              </a:rPr>
              <a:t>CFP Zanardelli Sede di Desenzano del Garda</a:t>
            </a:r>
          </a:p>
          <a:p>
            <a:pPr lvl="0" fontAlgn="base">
              <a:spcAft>
                <a:spcPts val="600"/>
              </a:spcAft>
            </a:pPr>
            <a:endParaRPr lang="it-IT" sz="1050" dirty="0">
              <a:effectLst/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spcAft>
                <a:spcPts val="600"/>
              </a:spcAft>
              <a:buNone/>
            </a:pPr>
            <a:r>
              <a:rPr lang="it-IT" sz="900" b="1" kern="150" dirty="0">
                <a:effectLst/>
                <a:highlight>
                  <a:srgbClr val="FFFF00"/>
                </a:highlight>
                <a:latin typeface="Titillium Web" panose="00000500000000000000" pitchFamily="2" charset="0"/>
                <a:ea typeface="SimSun" panose="02010600030101010101" pitchFamily="2" charset="-122"/>
                <a:cs typeface="Calibri" panose="020F0502020204030204" pitchFamily="34" charset="0"/>
              </a:rPr>
              <a:t>AMBITO 8:  VALLE CAMONICA</a:t>
            </a:r>
            <a:r>
              <a:rPr lang="it-IT" sz="900" b="1" kern="150" dirty="0">
                <a:effectLst/>
                <a:latin typeface="Titillium Web" panose="00000500000000000000" pitchFamily="2" charset="0"/>
                <a:ea typeface="SimSun" panose="02010600030101010101" pitchFamily="2" charset="-122"/>
                <a:cs typeface="Calibri" panose="020F0502020204030204" pitchFamily="34" charset="0"/>
              </a:rPr>
              <a:t>  </a:t>
            </a:r>
            <a:endParaRPr lang="it-IT" sz="1050" dirty="0">
              <a:effectLst/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Aft>
                <a:spcPts val="600"/>
              </a:spcAft>
              <a:buFont typeface="+mj-lt"/>
              <a:buAutoNum type="arabicPeriod"/>
            </a:pPr>
            <a:r>
              <a:rPr lang="it-IT" sz="900" kern="150" dirty="0">
                <a:effectLst/>
                <a:latin typeface="Titillium Web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CFP Giuseppe Zanardelli Sede di Ponte di Legno</a:t>
            </a:r>
            <a:endParaRPr lang="it-IT" sz="1050" dirty="0">
              <a:effectLst/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Aft>
                <a:spcPts val="600"/>
              </a:spcAft>
              <a:buFont typeface="+mj-lt"/>
              <a:buAutoNum type="arabicPeriod"/>
            </a:pPr>
            <a:r>
              <a:rPr lang="it-IT" sz="900" kern="150" dirty="0">
                <a:effectLst/>
                <a:latin typeface="Titillium Web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CFP Giuseppe Zanardelli Sede di Edolo</a:t>
            </a:r>
            <a:endParaRPr lang="it-IT" sz="1050" dirty="0">
              <a:effectLst/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Aft>
                <a:spcPts val="600"/>
              </a:spcAft>
              <a:buFont typeface="+mj-lt"/>
              <a:buAutoNum type="arabicPeriod"/>
            </a:pPr>
            <a:r>
              <a:rPr lang="it-IT" sz="900" kern="150" dirty="0">
                <a:effectLst/>
                <a:latin typeface="Titillium Web" panose="00000500000000000000" pitchFamily="2" charset="0"/>
                <a:ea typeface="SimSun" panose="02010600030101010101" pitchFamily="2" charset="-122"/>
                <a:cs typeface="Calibri" panose="020F0502020204030204" pitchFamily="34" charset="0"/>
              </a:rPr>
              <a:t>CFP Giuseppe Zanardelli Sede Darfo Boario Terme</a:t>
            </a:r>
            <a:endParaRPr lang="it-IT" sz="1050" dirty="0">
              <a:effectLst/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Aft>
                <a:spcPts val="600"/>
              </a:spcAft>
              <a:buFont typeface="+mj-lt"/>
              <a:buAutoNum type="arabicPeriod"/>
            </a:pPr>
            <a:r>
              <a:rPr lang="it-IT" sz="900" kern="150" dirty="0">
                <a:effectLst/>
                <a:latin typeface="Titillium Web" panose="00000500000000000000" pitchFamily="2" charset="0"/>
                <a:ea typeface="SimSun" panose="02010600030101010101" pitchFamily="2" charset="-122"/>
                <a:cs typeface="Calibri" panose="020F0502020204030204" pitchFamily="34" charset="0"/>
              </a:rPr>
              <a:t>Fondazione Scuola Cattolica di Vallecamonica – 2 Sedi operative -  Capo di Ponte e Breno</a:t>
            </a:r>
            <a:endParaRPr lang="it-IT" sz="1050" dirty="0">
              <a:effectLst/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13579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347D08-81D9-CAFF-E930-4B3B0B5F1F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magine 5" descr="Immagine che contiene testo, poster, cartone animato, grafica&#10;&#10;Descrizione generata automaticamente">
            <a:extLst>
              <a:ext uri="{FF2B5EF4-FFF2-40B4-BE49-F238E27FC236}">
                <a16:creationId xmlns:a16="http://schemas.microsoft.com/office/drawing/2014/main" id="{B414CD39-0898-0AE6-6573-55A20ACEEF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091" y="202782"/>
            <a:ext cx="689012" cy="1000748"/>
          </a:xfrm>
          <a:prstGeom prst="rect">
            <a:avLst/>
          </a:prstGeom>
        </p:spPr>
      </p:pic>
      <p:sp>
        <p:nvSpPr>
          <p:cNvPr id="15" name="Rettangolo 14">
            <a:extLst>
              <a:ext uri="{FF2B5EF4-FFF2-40B4-BE49-F238E27FC236}">
                <a16:creationId xmlns:a16="http://schemas.microsoft.com/office/drawing/2014/main" id="{9DA04A26-C67E-E400-1583-5D60985DDCC9}"/>
              </a:ext>
            </a:extLst>
          </p:cNvPr>
          <p:cNvSpPr/>
          <p:nvPr/>
        </p:nvSpPr>
        <p:spPr>
          <a:xfrm>
            <a:off x="2495550" y="202782"/>
            <a:ext cx="1085850" cy="32262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36" name="Immagine 35" descr="Immagine che contiene testo, mappa, atlante&#10;&#10;Il contenuto generato dall'IA potrebbe non essere corretto.">
            <a:extLst>
              <a:ext uri="{FF2B5EF4-FFF2-40B4-BE49-F238E27FC236}">
                <a16:creationId xmlns:a16="http://schemas.microsoft.com/office/drawing/2014/main" id="{B55E2A08-3BB8-91CF-9B6E-996B9C766ED4}"/>
              </a:ext>
            </a:extLst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 b="12114"/>
          <a:stretch/>
        </p:blipFill>
        <p:spPr>
          <a:xfrm>
            <a:off x="535717" y="154794"/>
            <a:ext cx="5005515" cy="6703206"/>
          </a:xfrm>
          <a:prstGeom prst="rect">
            <a:avLst/>
          </a:prstGeom>
          <a:noFill/>
          <a:ln>
            <a:noFill/>
            <a:prstDash/>
          </a:ln>
        </p:spPr>
      </p:pic>
      <p:sp>
        <p:nvSpPr>
          <p:cNvPr id="43" name="Rettangolo 42">
            <a:extLst>
              <a:ext uri="{FF2B5EF4-FFF2-40B4-BE49-F238E27FC236}">
                <a16:creationId xmlns:a16="http://schemas.microsoft.com/office/drawing/2014/main" id="{DB32644B-05C1-9097-E1D7-97888E6E3291}"/>
              </a:ext>
            </a:extLst>
          </p:cNvPr>
          <p:cNvSpPr/>
          <p:nvPr/>
        </p:nvSpPr>
        <p:spPr>
          <a:xfrm>
            <a:off x="809897" y="202782"/>
            <a:ext cx="1085850" cy="32262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Triangolo isoscele 4">
            <a:extLst>
              <a:ext uri="{FF2B5EF4-FFF2-40B4-BE49-F238E27FC236}">
                <a16:creationId xmlns:a16="http://schemas.microsoft.com/office/drawing/2014/main" id="{BE963B88-5D0C-0F2A-2D56-4CFD2405259F}"/>
              </a:ext>
            </a:extLst>
          </p:cNvPr>
          <p:cNvSpPr/>
          <p:nvPr/>
        </p:nvSpPr>
        <p:spPr>
          <a:xfrm rot="10800000">
            <a:off x="0" y="-61"/>
            <a:ext cx="2006345" cy="2981326"/>
          </a:xfrm>
          <a:prstGeom prst="triangle">
            <a:avLst>
              <a:gd name="adj" fmla="val 100000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881CBB11-6850-B9A2-343B-2C90376370B6}"/>
              </a:ext>
            </a:extLst>
          </p:cNvPr>
          <p:cNvSpPr txBox="1"/>
          <p:nvPr/>
        </p:nvSpPr>
        <p:spPr>
          <a:xfrm>
            <a:off x="4939517" y="254006"/>
            <a:ext cx="4602050" cy="2954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>
              <a:spcAft>
                <a:spcPts val="600"/>
              </a:spcAft>
              <a:buNone/>
            </a:pPr>
            <a:r>
              <a:rPr lang="it-IT" sz="900" b="1" kern="150" dirty="0">
                <a:solidFill>
                  <a:srgbClr val="000000"/>
                </a:solidFill>
                <a:effectLst/>
                <a:highlight>
                  <a:srgbClr val="1CF0B6"/>
                </a:highlight>
                <a:latin typeface="Titillium Web" panose="00000500000000000000" pitchFamily="2" charset="0"/>
                <a:ea typeface="SimSun" panose="02010600030101010101" pitchFamily="2" charset="-122"/>
                <a:cs typeface="Calibri" panose="020F0502020204030204" pitchFamily="34" charset="0"/>
              </a:rPr>
              <a:t>AMBITO 9: OVEST BRESCIANO SEBINO FRANCIACORTA </a:t>
            </a:r>
            <a:r>
              <a:rPr lang="it-IT" sz="900" b="1" kern="150" dirty="0">
                <a:effectLst/>
                <a:highlight>
                  <a:srgbClr val="1CF0B6"/>
                </a:highlight>
                <a:latin typeface="Titillium Web" panose="00000500000000000000" pitchFamily="2" charset="0"/>
                <a:ea typeface="SimSun" panose="02010600030101010101" pitchFamily="2" charset="-122"/>
                <a:cs typeface="Calibri" panose="020F0502020204030204" pitchFamily="34" charset="0"/>
              </a:rPr>
              <a:t> </a:t>
            </a:r>
            <a:endParaRPr lang="it-IT" sz="900" b="1" dirty="0">
              <a:effectLst/>
              <a:highlight>
                <a:srgbClr val="1CF0B6"/>
              </a:highlight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Aft>
                <a:spcPts val="600"/>
              </a:spcAft>
              <a:buFont typeface="+mj-lt"/>
              <a:buAutoNum type="arabicPeriod"/>
            </a:pPr>
            <a:r>
              <a:rPr lang="it-IT" sz="900" kern="150" dirty="0">
                <a:effectLst/>
                <a:latin typeface="Titillium Web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CFP Giuseppe Zanardelli Sede di Iseo</a:t>
            </a:r>
            <a:endParaRPr lang="it-IT" sz="900" dirty="0">
              <a:effectLst/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Aft>
                <a:spcPts val="600"/>
              </a:spcAft>
              <a:buFont typeface="+mj-lt"/>
              <a:buAutoNum type="arabicPeriod"/>
            </a:pPr>
            <a:r>
              <a:rPr lang="it-IT" sz="900" kern="150" dirty="0">
                <a:effectLst/>
                <a:latin typeface="Titillium Web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CFP Giuseppe Zanardelli Sede di Chiari</a:t>
            </a:r>
            <a:endParaRPr lang="it-IT" sz="900" dirty="0">
              <a:effectLst/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Aft>
                <a:spcPts val="600"/>
              </a:spcAft>
              <a:buFont typeface="+mj-lt"/>
              <a:buAutoNum type="arabicPeriod"/>
            </a:pPr>
            <a:r>
              <a:rPr lang="it-IT" sz="900" kern="150" dirty="0">
                <a:effectLst/>
                <a:latin typeface="Titillium Web" panose="00000500000000000000" pitchFamily="2" charset="0"/>
                <a:ea typeface="SimSun" panose="02010600030101010101" pitchFamily="2" charset="-122"/>
                <a:cs typeface="Calibri" panose="020F0502020204030204" pitchFamily="34" charset="0"/>
              </a:rPr>
              <a:t>Fondazione AIB - Centro Formazione Ome</a:t>
            </a:r>
            <a:endParaRPr lang="it-IT" sz="900" dirty="0">
              <a:effectLst/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Aft>
                <a:spcPts val="600"/>
              </a:spcAft>
              <a:buFont typeface="+mj-lt"/>
              <a:buAutoNum type="arabicPeriod"/>
            </a:pPr>
            <a:r>
              <a:rPr lang="it-IT" sz="900" kern="150" dirty="0" err="1">
                <a:effectLst/>
                <a:latin typeface="Titillium Web" panose="00000500000000000000" pitchFamily="2" charset="0"/>
                <a:ea typeface="SimSun" panose="02010600030101010101" pitchFamily="2" charset="-122"/>
                <a:cs typeface="Calibri" panose="020F0502020204030204" pitchFamily="34" charset="0"/>
              </a:rPr>
              <a:t>Paidea</a:t>
            </a:r>
            <a:r>
              <a:rPr lang="it-IT" sz="900" kern="150" dirty="0">
                <a:effectLst/>
                <a:latin typeface="Titillium Web" panose="00000500000000000000" pitchFamily="2" charset="0"/>
                <a:ea typeface="SimSun" panose="02010600030101010101" pitchFamily="2" charset="-122"/>
                <a:cs typeface="Calibri" panose="020F0502020204030204" pitchFamily="34" charset="0"/>
              </a:rPr>
              <a:t> – Società Cooperativa – Palazzolo sull’Oglio</a:t>
            </a:r>
            <a:endParaRPr lang="it-IT" sz="900" dirty="0">
              <a:effectLst/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Aft>
                <a:spcPts val="600"/>
              </a:spcAft>
              <a:buFont typeface="+mj-lt"/>
              <a:buAutoNum type="arabicPeriod"/>
            </a:pPr>
            <a:r>
              <a:rPr lang="it-IT" sz="900" kern="150" dirty="0">
                <a:effectLst/>
                <a:latin typeface="Titillium Web" panose="00000500000000000000" pitchFamily="2" charset="0"/>
                <a:ea typeface="SimSun" panose="02010600030101010101" pitchFamily="2" charset="-122"/>
                <a:cs typeface="Calibri" panose="020F0502020204030204" pitchFamily="34" charset="0"/>
              </a:rPr>
              <a:t>Fondazione Maddalena di Canossa – Rodengo Saiano</a:t>
            </a:r>
          </a:p>
          <a:p>
            <a:pPr lvl="0" fontAlgn="base">
              <a:spcAft>
                <a:spcPts val="600"/>
              </a:spcAft>
            </a:pPr>
            <a:endParaRPr lang="it-IT" sz="900" dirty="0">
              <a:effectLst/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>
              <a:spcAft>
                <a:spcPts val="600"/>
              </a:spcAft>
              <a:buNone/>
            </a:pPr>
            <a:r>
              <a:rPr lang="it-IT" sz="900" b="1" kern="150" dirty="0">
                <a:solidFill>
                  <a:srgbClr val="000000"/>
                </a:solidFill>
                <a:effectLst/>
                <a:highlight>
                  <a:srgbClr val="F5F96A"/>
                </a:highlight>
                <a:latin typeface="Titillium Web" panose="00000500000000000000" pitchFamily="2" charset="0"/>
                <a:ea typeface="SimSun" panose="02010600030101010101" pitchFamily="2" charset="-122"/>
                <a:cs typeface="Calibri" panose="020F0502020204030204" pitchFamily="34" charset="0"/>
              </a:rPr>
              <a:t>AMBITO 10: BASSA BRESCIANA     </a:t>
            </a:r>
            <a:endParaRPr lang="it-IT" sz="900" b="1" dirty="0">
              <a:effectLst/>
              <a:highlight>
                <a:srgbClr val="F5F96A"/>
              </a:highlight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Aft>
                <a:spcPts val="600"/>
              </a:spcAft>
              <a:buFont typeface="+mj-lt"/>
              <a:buAutoNum type="arabicPeriod"/>
            </a:pPr>
            <a:r>
              <a:rPr lang="it-IT" sz="900" kern="150" dirty="0">
                <a:effectLst/>
                <a:latin typeface="Titillium Web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ENAC Lombardia CFP Canossa U.O. Bagnolo Mella</a:t>
            </a:r>
            <a:endParaRPr lang="it-IT" sz="900" dirty="0">
              <a:effectLst/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Aft>
                <a:spcPts val="600"/>
              </a:spcAft>
              <a:buFont typeface="+mj-lt"/>
              <a:buAutoNum type="arabicPeriod"/>
            </a:pPr>
            <a:r>
              <a:rPr lang="it-IT" sz="900" kern="150" dirty="0">
                <a:effectLst/>
                <a:latin typeface="Titillium Web" panose="00000500000000000000" pitchFamily="2" charset="0"/>
                <a:ea typeface="SimSun" panose="02010600030101010101" pitchFamily="2" charset="-122"/>
                <a:cs typeface="Calibri" panose="020F0502020204030204" pitchFamily="34" charset="0"/>
              </a:rPr>
              <a:t>Scuola Bottega Artigiani San Polo U.O. Calvisano (due sedi operative Viadana e Mezzane di Calvisano)</a:t>
            </a:r>
            <a:endParaRPr lang="it-IT" sz="900" dirty="0">
              <a:effectLst/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Aft>
                <a:spcPts val="600"/>
              </a:spcAft>
              <a:buFont typeface="+mj-lt"/>
              <a:buAutoNum type="arabicPeriod"/>
            </a:pPr>
            <a:r>
              <a:rPr lang="it-IT" sz="900" kern="150" dirty="0">
                <a:effectLst/>
                <a:latin typeface="Titillium Web" panose="00000500000000000000" pitchFamily="2" charset="0"/>
                <a:ea typeface="SimSun" panose="02010600030101010101" pitchFamily="2" charset="-122"/>
                <a:cs typeface="Calibri" panose="020F0502020204030204" pitchFamily="34" charset="0"/>
              </a:rPr>
              <a:t>AFGP Associazione Formazione Giovanni Piamarta Bonsignori Remedello</a:t>
            </a:r>
            <a:endParaRPr lang="it-IT" sz="900" dirty="0">
              <a:effectLst/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Aft>
                <a:spcPts val="600"/>
              </a:spcAft>
              <a:buFont typeface="+mj-lt"/>
              <a:buAutoNum type="arabicPeriod"/>
            </a:pPr>
            <a:r>
              <a:rPr lang="it-IT" sz="900" kern="150" dirty="0">
                <a:effectLst/>
                <a:latin typeface="Titillium Web" panose="00000500000000000000" pitchFamily="2" charset="0"/>
                <a:ea typeface="SimSun" panose="02010600030101010101" pitchFamily="2" charset="-122"/>
                <a:cs typeface="Calibri" panose="020F0502020204030204" pitchFamily="34" charset="0"/>
              </a:rPr>
              <a:t>CFP Giuseppe Zanardelli Sede di Verolanuova</a:t>
            </a:r>
            <a:endParaRPr lang="it-IT" sz="900" dirty="0">
              <a:effectLst/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Aft>
                <a:spcPts val="600"/>
              </a:spcAft>
              <a:buFont typeface="+mj-lt"/>
              <a:buAutoNum type="arabicPeriod"/>
            </a:pPr>
            <a:r>
              <a:rPr lang="it-IT" sz="900" kern="150" dirty="0">
                <a:effectLst/>
                <a:latin typeface="Titillium Web" panose="00000500000000000000" pitchFamily="2" charset="0"/>
                <a:ea typeface="Times New Roman" panose="02020603050405020304" pitchFamily="18" charset="0"/>
                <a:cs typeface="Calibri" panose="020F0502020204030204" pitchFamily="34" charset="0"/>
              </a:rPr>
              <a:t>Centro Culturale e Formativo Don Tadini s.c.a.r.l. Montichiari</a:t>
            </a:r>
            <a:endParaRPr lang="it-IT" sz="900" dirty="0">
              <a:effectLst/>
              <a:latin typeface="Titillium Web" panose="00000500000000000000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97505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BD962E-196E-69A4-903A-E5A69A9EC6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>
            <a:extLst>
              <a:ext uri="{FF2B5EF4-FFF2-40B4-BE49-F238E27FC236}">
                <a16:creationId xmlns:a16="http://schemas.microsoft.com/office/drawing/2014/main" id="{5BE5C8FC-092E-FB43-2477-12ADED6E153B}"/>
              </a:ext>
            </a:extLst>
          </p:cNvPr>
          <p:cNvSpPr/>
          <p:nvPr/>
        </p:nvSpPr>
        <p:spPr>
          <a:xfrm>
            <a:off x="-6" y="4925237"/>
            <a:ext cx="10572123" cy="1938439"/>
          </a:xfrm>
          <a:custGeom>
            <a:avLst/>
            <a:gdLst>
              <a:gd name="connsiteX0" fmla="*/ 0 w 12192000"/>
              <a:gd name="connsiteY0" fmla="*/ 0 h 1179146"/>
              <a:gd name="connsiteX1" fmla="*/ 12192000 w 12192000"/>
              <a:gd name="connsiteY1" fmla="*/ 0 h 1179146"/>
              <a:gd name="connsiteX2" fmla="*/ 12192000 w 12192000"/>
              <a:gd name="connsiteY2" fmla="*/ 1179146 h 1179146"/>
              <a:gd name="connsiteX3" fmla="*/ 0 w 12192000"/>
              <a:gd name="connsiteY3" fmla="*/ 1179146 h 1179146"/>
              <a:gd name="connsiteX4" fmla="*/ 0 w 12192000"/>
              <a:gd name="connsiteY4" fmla="*/ 0 h 1179146"/>
              <a:gd name="connsiteX0" fmla="*/ 0 w 12192000"/>
              <a:gd name="connsiteY0" fmla="*/ 0 h 1179146"/>
              <a:gd name="connsiteX1" fmla="*/ 12192000 w 12192000"/>
              <a:gd name="connsiteY1" fmla="*/ 0 h 1179146"/>
              <a:gd name="connsiteX2" fmla="*/ 8961120 w 12192000"/>
              <a:gd name="connsiteY2" fmla="*/ 1170437 h 1179146"/>
              <a:gd name="connsiteX3" fmla="*/ 0 w 12192000"/>
              <a:gd name="connsiteY3" fmla="*/ 1179146 h 1179146"/>
              <a:gd name="connsiteX4" fmla="*/ 0 w 12192000"/>
              <a:gd name="connsiteY4" fmla="*/ 0 h 1179146"/>
              <a:gd name="connsiteX0" fmla="*/ 0 w 9901646"/>
              <a:gd name="connsiteY0" fmla="*/ 0 h 1179146"/>
              <a:gd name="connsiteX1" fmla="*/ 9901646 w 9901646"/>
              <a:gd name="connsiteY1" fmla="*/ 8709 h 1179146"/>
              <a:gd name="connsiteX2" fmla="*/ 8961120 w 9901646"/>
              <a:gd name="connsiteY2" fmla="*/ 1170437 h 1179146"/>
              <a:gd name="connsiteX3" fmla="*/ 0 w 9901646"/>
              <a:gd name="connsiteY3" fmla="*/ 1179146 h 1179146"/>
              <a:gd name="connsiteX4" fmla="*/ 0 w 9901646"/>
              <a:gd name="connsiteY4" fmla="*/ 0 h 1179146"/>
              <a:gd name="connsiteX0" fmla="*/ 0 w 9919163"/>
              <a:gd name="connsiteY0" fmla="*/ 0 h 1179146"/>
              <a:gd name="connsiteX1" fmla="*/ 9919163 w 9919163"/>
              <a:gd name="connsiteY1" fmla="*/ 15716 h 1179146"/>
              <a:gd name="connsiteX2" fmla="*/ 8961120 w 9919163"/>
              <a:gd name="connsiteY2" fmla="*/ 1170437 h 1179146"/>
              <a:gd name="connsiteX3" fmla="*/ 0 w 9919163"/>
              <a:gd name="connsiteY3" fmla="*/ 1179146 h 1179146"/>
              <a:gd name="connsiteX4" fmla="*/ 0 w 9919163"/>
              <a:gd name="connsiteY4" fmla="*/ 0 h 1179146"/>
              <a:gd name="connsiteX0" fmla="*/ 0 w 9919163"/>
              <a:gd name="connsiteY0" fmla="*/ 0 h 1179146"/>
              <a:gd name="connsiteX1" fmla="*/ 9919163 w 9919163"/>
              <a:gd name="connsiteY1" fmla="*/ 15716 h 1179146"/>
              <a:gd name="connsiteX2" fmla="*/ 8950610 w 9919163"/>
              <a:gd name="connsiteY2" fmla="*/ 1177444 h 1179146"/>
              <a:gd name="connsiteX3" fmla="*/ 0 w 9919163"/>
              <a:gd name="connsiteY3" fmla="*/ 1179146 h 1179146"/>
              <a:gd name="connsiteX4" fmla="*/ 0 w 9919163"/>
              <a:gd name="connsiteY4" fmla="*/ 0 h 1179146"/>
              <a:gd name="connsiteX0" fmla="*/ 0 w 9901645"/>
              <a:gd name="connsiteY0" fmla="*/ 0 h 1179146"/>
              <a:gd name="connsiteX1" fmla="*/ 9901645 w 9901645"/>
              <a:gd name="connsiteY1" fmla="*/ 12212 h 1179146"/>
              <a:gd name="connsiteX2" fmla="*/ 8950610 w 9901645"/>
              <a:gd name="connsiteY2" fmla="*/ 1177444 h 1179146"/>
              <a:gd name="connsiteX3" fmla="*/ 0 w 9901645"/>
              <a:gd name="connsiteY3" fmla="*/ 1179146 h 1179146"/>
              <a:gd name="connsiteX4" fmla="*/ 0 w 9901645"/>
              <a:gd name="connsiteY4" fmla="*/ 0 h 1179146"/>
              <a:gd name="connsiteX0" fmla="*/ 0 w 9975217"/>
              <a:gd name="connsiteY0" fmla="*/ 0 h 1179146"/>
              <a:gd name="connsiteX1" fmla="*/ 9975217 w 9975217"/>
              <a:gd name="connsiteY1" fmla="*/ 12212 h 1179146"/>
              <a:gd name="connsiteX2" fmla="*/ 8950610 w 9975217"/>
              <a:gd name="connsiteY2" fmla="*/ 1177444 h 1179146"/>
              <a:gd name="connsiteX3" fmla="*/ 0 w 9975217"/>
              <a:gd name="connsiteY3" fmla="*/ 1179146 h 1179146"/>
              <a:gd name="connsiteX4" fmla="*/ 0 w 9975217"/>
              <a:gd name="connsiteY4" fmla="*/ 0 h 1179146"/>
              <a:gd name="connsiteX0" fmla="*/ 0 w 10572117"/>
              <a:gd name="connsiteY0" fmla="*/ 0 h 1179146"/>
              <a:gd name="connsiteX1" fmla="*/ 10572117 w 10572117"/>
              <a:gd name="connsiteY1" fmla="*/ 12212 h 1179146"/>
              <a:gd name="connsiteX2" fmla="*/ 8950610 w 10572117"/>
              <a:gd name="connsiteY2" fmla="*/ 1177444 h 1179146"/>
              <a:gd name="connsiteX3" fmla="*/ 0 w 10572117"/>
              <a:gd name="connsiteY3" fmla="*/ 1179146 h 1179146"/>
              <a:gd name="connsiteX4" fmla="*/ 0 w 10572117"/>
              <a:gd name="connsiteY4" fmla="*/ 0 h 1179146"/>
              <a:gd name="connsiteX0" fmla="*/ 0 w 10572117"/>
              <a:gd name="connsiteY0" fmla="*/ 0 h 1182609"/>
              <a:gd name="connsiteX1" fmla="*/ 10572117 w 10572117"/>
              <a:gd name="connsiteY1" fmla="*/ 12212 h 1182609"/>
              <a:gd name="connsiteX2" fmla="*/ 8937910 w 10572117"/>
              <a:gd name="connsiteY2" fmla="*/ 1182609 h 1182609"/>
              <a:gd name="connsiteX3" fmla="*/ 0 w 10572117"/>
              <a:gd name="connsiteY3" fmla="*/ 1179146 h 1182609"/>
              <a:gd name="connsiteX4" fmla="*/ 0 w 10572117"/>
              <a:gd name="connsiteY4" fmla="*/ 0 h 11826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72117" h="1182609">
                <a:moveTo>
                  <a:pt x="0" y="0"/>
                </a:moveTo>
                <a:lnTo>
                  <a:pt x="10572117" y="12212"/>
                </a:lnTo>
                <a:lnTo>
                  <a:pt x="8937910" y="1182609"/>
                </a:lnTo>
                <a:lnTo>
                  <a:pt x="0" y="1179146"/>
                </a:lnTo>
                <a:lnTo>
                  <a:pt x="0" y="0"/>
                </a:lnTo>
                <a:close/>
              </a:path>
            </a:pathLst>
          </a:custGeom>
          <a:solidFill>
            <a:srgbClr val="2B683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/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52B7C1C9-CC28-50C4-C428-0F23710884D2}"/>
              </a:ext>
            </a:extLst>
          </p:cNvPr>
          <p:cNvSpPr txBox="1"/>
          <p:nvPr/>
        </p:nvSpPr>
        <p:spPr>
          <a:xfrm>
            <a:off x="1525638" y="3531304"/>
            <a:ext cx="637257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4000" spc="80" dirty="0">
                <a:solidFill>
                  <a:schemeClr val="tx2"/>
                </a:solidFill>
                <a:effectLst>
                  <a:glow rad="38100">
                    <a:schemeClr val="bg1">
                      <a:alpha val="60000"/>
                    </a:schemeClr>
                  </a:glow>
                </a:effectLst>
                <a:latin typeface="Titillium Web SemiBold" panose="00000700000000000000" pitchFamily="2" charset="0"/>
                <a:cs typeface="Biome" panose="020B0502040204020203" pitchFamily="34" charset="0"/>
              </a:rPr>
              <a:t>ULTERIORI ELABORAZIONI </a:t>
            </a:r>
            <a:br>
              <a:rPr lang="it-IT" sz="4000" spc="80" dirty="0">
                <a:solidFill>
                  <a:schemeClr val="tx2"/>
                </a:solidFill>
                <a:effectLst>
                  <a:glow rad="38100">
                    <a:schemeClr val="bg1">
                      <a:alpha val="60000"/>
                    </a:schemeClr>
                  </a:glow>
                </a:effectLst>
                <a:latin typeface="Titillium Web SemiBold" panose="00000700000000000000" pitchFamily="2" charset="0"/>
                <a:cs typeface="Biome" panose="020B0502040204020203" pitchFamily="34" charset="0"/>
              </a:rPr>
            </a:br>
            <a:r>
              <a:rPr lang="it-IT" sz="4000" spc="300" dirty="0">
                <a:solidFill>
                  <a:schemeClr val="tx2"/>
                </a:solidFill>
                <a:effectLst>
                  <a:glow rad="38100">
                    <a:schemeClr val="bg1">
                      <a:alpha val="60000"/>
                    </a:schemeClr>
                  </a:glow>
                </a:effectLst>
                <a:latin typeface="Titillium Web SemiBold" panose="00000700000000000000" pitchFamily="2" charset="0"/>
                <a:cs typeface="Biome" panose="020B0502040204020203" pitchFamily="34" charset="0"/>
              </a:rPr>
              <a:t>A SUPPORTO</a:t>
            </a:r>
          </a:p>
        </p:txBody>
      </p:sp>
      <p:pic>
        <p:nvPicPr>
          <p:cNvPr id="12" name="Immagine 11" descr="Immagine che contiene testo, poster, cartone animato, grafica&#10;&#10;Descrizione generata automaticamente">
            <a:extLst>
              <a:ext uri="{FF2B5EF4-FFF2-40B4-BE49-F238E27FC236}">
                <a16:creationId xmlns:a16="http://schemas.microsoft.com/office/drawing/2014/main" id="{0F169D10-BF07-E653-A92C-4DCE31E563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091" y="202782"/>
            <a:ext cx="689012" cy="1000748"/>
          </a:xfrm>
          <a:prstGeom prst="rect">
            <a:avLst/>
          </a:prstGeom>
        </p:spPr>
      </p:pic>
      <p:sp>
        <p:nvSpPr>
          <p:cNvPr id="13" name="Triangolo isoscele 12">
            <a:extLst>
              <a:ext uri="{FF2B5EF4-FFF2-40B4-BE49-F238E27FC236}">
                <a16:creationId xmlns:a16="http://schemas.microsoft.com/office/drawing/2014/main" id="{479DBAE9-A648-FD29-83D8-84E0E1AFA6BD}"/>
              </a:ext>
            </a:extLst>
          </p:cNvPr>
          <p:cNvSpPr/>
          <p:nvPr/>
        </p:nvSpPr>
        <p:spPr>
          <a:xfrm rot="10800000">
            <a:off x="-1" y="0"/>
            <a:ext cx="2006345" cy="6858000"/>
          </a:xfrm>
          <a:prstGeom prst="triangle">
            <a:avLst>
              <a:gd name="adj" fmla="val 100000"/>
            </a:avLst>
          </a:prstGeom>
          <a:solidFill>
            <a:srgbClr val="83B33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" name="Triangolo isoscele 13">
            <a:extLst>
              <a:ext uri="{FF2B5EF4-FFF2-40B4-BE49-F238E27FC236}">
                <a16:creationId xmlns:a16="http://schemas.microsoft.com/office/drawing/2014/main" id="{40ADB996-B2F1-81D2-3624-2DBDF01B13CA}"/>
              </a:ext>
            </a:extLst>
          </p:cNvPr>
          <p:cNvSpPr/>
          <p:nvPr/>
        </p:nvSpPr>
        <p:spPr>
          <a:xfrm rot="10800000">
            <a:off x="-5" y="-1"/>
            <a:ext cx="2006345" cy="2981326"/>
          </a:xfrm>
          <a:prstGeom prst="triangle">
            <a:avLst>
              <a:gd name="adj" fmla="val 100000"/>
            </a:avLst>
          </a:prstGeom>
          <a:solidFill>
            <a:srgbClr val="69984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A24BCC56-A3FA-4217-EE65-DDD46D517E20}"/>
              </a:ext>
            </a:extLst>
          </p:cNvPr>
          <p:cNvSpPr txBox="1"/>
          <p:nvPr/>
        </p:nvSpPr>
        <p:spPr>
          <a:xfrm>
            <a:off x="3520998" y="3153060"/>
            <a:ext cx="42675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spc="600" dirty="0">
                <a:solidFill>
                  <a:schemeClr val="tx2"/>
                </a:solidFill>
                <a:latin typeface="Titillium Web SemiBold" panose="00000700000000000000" pitchFamily="2" charset="0"/>
              </a:rPr>
              <a:t>PROVINCIA DI BRESCIA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44C17954-44E5-6C01-1D88-DF9B271E3647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9588" y="2581213"/>
            <a:ext cx="3687481" cy="3675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6196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4961E2-1E01-C934-AFAA-547052C474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riangolo isoscele 4">
            <a:extLst>
              <a:ext uri="{FF2B5EF4-FFF2-40B4-BE49-F238E27FC236}">
                <a16:creationId xmlns:a16="http://schemas.microsoft.com/office/drawing/2014/main" id="{1E1C3B81-E937-9892-9C7F-34757DD09DA4}"/>
              </a:ext>
            </a:extLst>
          </p:cNvPr>
          <p:cNvSpPr/>
          <p:nvPr/>
        </p:nvSpPr>
        <p:spPr>
          <a:xfrm rot="10800000">
            <a:off x="0" y="-61"/>
            <a:ext cx="2006345" cy="2981326"/>
          </a:xfrm>
          <a:prstGeom prst="triangle">
            <a:avLst>
              <a:gd name="adj" fmla="val 100000"/>
            </a:avLst>
          </a:prstGeom>
          <a:solidFill>
            <a:srgbClr val="69984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aphicFrame>
        <p:nvGraphicFramePr>
          <p:cNvPr id="4" name="Tabella 3">
            <a:extLst>
              <a:ext uri="{FF2B5EF4-FFF2-40B4-BE49-F238E27FC236}">
                <a16:creationId xmlns:a16="http://schemas.microsoft.com/office/drawing/2014/main" id="{EFB53247-1A35-E851-3A28-0BB9FB3896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9394971"/>
              </p:ext>
            </p:extLst>
          </p:nvPr>
        </p:nvGraphicFramePr>
        <p:xfrm>
          <a:off x="2006346" y="1876106"/>
          <a:ext cx="6912000" cy="256426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28000">
                  <a:extLst>
                    <a:ext uri="{9D8B030D-6E8A-4147-A177-3AD203B41FA5}">
                      <a16:colId xmlns:a16="http://schemas.microsoft.com/office/drawing/2014/main" val="1463305618"/>
                    </a:ext>
                  </a:extLst>
                </a:gridCol>
                <a:gridCol w="1728000">
                  <a:extLst>
                    <a:ext uri="{9D8B030D-6E8A-4147-A177-3AD203B41FA5}">
                      <a16:colId xmlns:a16="http://schemas.microsoft.com/office/drawing/2014/main" val="1670189815"/>
                    </a:ext>
                  </a:extLst>
                </a:gridCol>
                <a:gridCol w="1728000">
                  <a:extLst>
                    <a:ext uri="{9D8B030D-6E8A-4147-A177-3AD203B41FA5}">
                      <a16:colId xmlns:a16="http://schemas.microsoft.com/office/drawing/2014/main" val="2796964186"/>
                    </a:ext>
                  </a:extLst>
                </a:gridCol>
                <a:gridCol w="1728000">
                  <a:extLst>
                    <a:ext uri="{9D8B030D-6E8A-4147-A177-3AD203B41FA5}">
                      <a16:colId xmlns:a16="http://schemas.microsoft.com/office/drawing/2014/main" val="3468060203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0" kern="100" dirty="0">
                          <a:solidFill>
                            <a:srgbClr val="000000"/>
                          </a:solidFill>
                          <a:effectLst/>
                          <a:latin typeface="Titillium Web SemiBold" panose="000007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ANNO SCOLASTICO</a:t>
                      </a:r>
                      <a:endParaRPr lang="it-IT" sz="1000" b="0" kern="100" dirty="0">
                        <a:effectLst/>
                        <a:latin typeface="Titillium Web SemiBold" panose="000007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63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0" kern="100" dirty="0">
                          <a:solidFill>
                            <a:srgbClr val="000000"/>
                          </a:solidFill>
                          <a:effectLst/>
                          <a:latin typeface="Titillium Web SemiBold" panose="000007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TOTALE ALUNNI</a:t>
                      </a:r>
                      <a:endParaRPr lang="it-IT" sz="1000" b="0" kern="100" dirty="0">
                        <a:effectLst/>
                        <a:latin typeface="Titillium Web SemiBold" panose="000007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63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0" kern="100" dirty="0">
                          <a:solidFill>
                            <a:srgbClr val="000000"/>
                          </a:solidFill>
                          <a:effectLst/>
                          <a:latin typeface="Titillium Web SemiBold" panose="000007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VAR. A.S.</a:t>
                      </a:r>
                      <a:br>
                        <a:rPr lang="it-IT" sz="1050" b="0" kern="100" dirty="0">
                          <a:solidFill>
                            <a:srgbClr val="000000"/>
                          </a:solidFill>
                          <a:effectLst/>
                          <a:latin typeface="Titillium Web SemiBold" panose="000007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it-IT" sz="1050" b="0" kern="100" dirty="0">
                          <a:solidFill>
                            <a:srgbClr val="000000"/>
                          </a:solidFill>
                          <a:effectLst/>
                          <a:latin typeface="Titillium Web SemiBold" panose="000007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PRECEDENTE</a:t>
                      </a:r>
                      <a:endParaRPr lang="it-IT" sz="1000" b="0" kern="100" dirty="0">
                        <a:effectLst/>
                        <a:latin typeface="Titillium Web SemiBold" panose="000007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63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0" kern="100" dirty="0">
                          <a:solidFill>
                            <a:srgbClr val="000000"/>
                          </a:solidFill>
                          <a:effectLst/>
                          <a:latin typeface="Titillium Web SemiBold" panose="000007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VAR. TOTALE</a:t>
                      </a:r>
                      <a:br>
                        <a:rPr lang="it-IT" sz="1050" b="0" kern="100" dirty="0">
                          <a:solidFill>
                            <a:srgbClr val="000000"/>
                          </a:solidFill>
                          <a:effectLst/>
                          <a:latin typeface="Titillium Web SemiBold" panose="000007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it-IT" sz="1050" b="0" kern="100" dirty="0">
                          <a:solidFill>
                            <a:srgbClr val="000000"/>
                          </a:solidFill>
                          <a:effectLst/>
                          <a:latin typeface="Titillium Web SemiBold" panose="000007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DALL'A.S. 2021/2022</a:t>
                      </a:r>
                      <a:endParaRPr lang="it-IT" sz="1000" b="0" kern="100" dirty="0">
                        <a:effectLst/>
                        <a:latin typeface="Titillium Web SemiBold" panose="000007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63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615313"/>
                  </a:ext>
                </a:extLst>
              </a:tr>
              <a:tr h="524066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b="1" kern="100">
                          <a:solidFill>
                            <a:schemeClr val="bg1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2021/2022</a:t>
                      </a:r>
                      <a:endParaRPr lang="it-IT" sz="1050" b="1" kern="100">
                        <a:solidFill>
                          <a:schemeClr val="bg1"/>
                        </a:solidFill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34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 dirty="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151.797 </a:t>
                      </a:r>
                      <a:endParaRPr lang="it-IT" sz="1050" kern="100" dirty="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5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5749716"/>
                  </a:ext>
                </a:extLst>
              </a:tr>
              <a:tr h="524066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b="1" kern="100">
                          <a:solidFill>
                            <a:schemeClr val="bg1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2022/2023</a:t>
                      </a:r>
                      <a:endParaRPr lang="it-IT" sz="1050" b="1" kern="100">
                        <a:solidFill>
                          <a:schemeClr val="bg1"/>
                        </a:solidFill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34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 dirty="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149.398 </a:t>
                      </a:r>
                      <a:endParaRPr lang="it-IT" sz="1050" kern="100" dirty="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 dirty="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- 2.399 </a:t>
                      </a:r>
                      <a:endParaRPr lang="it-IT" sz="1050" kern="100" dirty="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 dirty="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- 2.399 </a:t>
                      </a:r>
                      <a:endParaRPr lang="it-IT" sz="1050" kern="100" dirty="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6039065"/>
                  </a:ext>
                </a:extLst>
              </a:tr>
              <a:tr h="524066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b="1" kern="100">
                          <a:solidFill>
                            <a:schemeClr val="bg1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2023/2024</a:t>
                      </a:r>
                      <a:endParaRPr lang="it-IT" sz="1050" b="1" kern="100">
                        <a:solidFill>
                          <a:schemeClr val="bg1"/>
                        </a:solidFill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34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 dirty="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148.101 </a:t>
                      </a:r>
                      <a:endParaRPr lang="it-IT" sz="1050" kern="100" dirty="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 dirty="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- 1.297 </a:t>
                      </a:r>
                      <a:endParaRPr lang="it-IT" sz="1050" kern="100" dirty="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 dirty="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- 3.696 </a:t>
                      </a:r>
                      <a:endParaRPr lang="it-IT" sz="1050" kern="100" dirty="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5476946"/>
                  </a:ext>
                </a:extLst>
              </a:tr>
              <a:tr h="524066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b="1" kern="100" dirty="0">
                          <a:solidFill>
                            <a:schemeClr val="bg1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2024/2025</a:t>
                      </a:r>
                      <a:endParaRPr lang="it-IT" sz="1050" b="1" kern="100" dirty="0">
                        <a:solidFill>
                          <a:schemeClr val="bg1"/>
                        </a:solidFill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7B34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 dirty="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145.976 </a:t>
                      </a:r>
                      <a:endParaRPr lang="it-IT" sz="1050" kern="100" dirty="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 dirty="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- 2.125 </a:t>
                      </a:r>
                      <a:endParaRPr lang="it-IT" sz="1050" kern="100" dirty="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kern="100" dirty="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- 5.821 </a:t>
                      </a:r>
                      <a:endParaRPr lang="it-IT" sz="1050" kern="100" dirty="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74240"/>
                  </a:ext>
                </a:extLst>
              </a:tr>
            </a:tbl>
          </a:graphicData>
        </a:graphic>
      </p:graphicFrame>
      <p:pic>
        <p:nvPicPr>
          <p:cNvPr id="6" name="Immagine 5" descr="Immagine che contiene testo, poster, cartone animato, grafica&#10;&#10;Descrizione generata automaticamente">
            <a:extLst>
              <a:ext uri="{FF2B5EF4-FFF2-40B4-BE49-F238E27FC236}">
                <a16:creationId xmlns:a16="http://schemas.microsoft.com/office/drawing/2014/main" id="{69049BA6-A4A1-E907-F9A6-E981D56D64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091" y="202782"/>
            <a:ext cx="689012" cy="1000748"/>
          </a:xfrm>
          <a:prstGeom prst="rect">
            <a:avLst/>
          </a:prstGeom>
        </p:spPr>
      </p:pic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E037BA77-D62E-FB4A-27A1-B1A44959D7FC}"/>
              </a:ext>
            </a:extLst>
          </p:cNvPr>
          <p:cNvSpPr txBox="1"/>
          <p:nvPr/>
        </p:nvSpPr>
        <p:spPr>
          <a:xfrm>
            <a:off x="2089311" y="927699"/>
            <a:ext cx="690295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it-IT" sz="2000" dirty="0">
                <a:solidFill>
                  <a:schemeClr val="accent1">
                    <a:lumMod val="75000"/>
                  </a:schemeClr>
                </a:solidFill>
                <a:latin typeface="Titillium Web" panose="00000500000000000000" pitchFamily="2" charset="0"/>
              </a:rPr>
              <a:t> </a:t>
            </a:r>
            <a:r>
              <a:rPr lang="it-IT" sz="2000" spc="300" dirty="0">
                <a:solidFill>
                  <a:schemeClr val="accent2"/>
                </a:solidFill>
                <a:latin typeface="Titillium Web SemiBold" panose="00000700000000000000" pitchFamily="2" charset="0"/>
              </a:rPr>
              <a:t>TAB. 10</a:t>
            </a:r>
            <a:endParaRPr lang="it-IT" sz="3200" spc="300" dirty="0">
              <a:solidFill>
                <a:schemeClr val="accent2"/>
              </a:solidFill>
              <a:latin typeface="Titillium Web SemiBold" panose="00000700000000000000" pitchFamily="2" charset="0"/>
            </a:endParaRPr>
          </a:p>
        </p:txBody>
      </p:sp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6A6DAD67-1441-DA96-F7A2-CD89AB3495FE}"/>
              </a:ext>
            </a:extLst>
          </p:cNvPr>
          <p:cNvSpPr txBox="1"/>
          <p:nvPr/>
        </p:nvSpPr>
        <p:spPr>
          <a:xfrm>
            <a:off x="1674355" y="1327809"/>
            <a:ext cx="7732865" cy="35394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7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  <a:t>TOTALE ALUNNI / VARIAZIONI 2021 - 2025</a:t>
            </a:r>
          </a:p>
        </p:txBody>
      </p:sp>
    </p:spTree>
    <p:extLst>
      <p:ext uri="{BB962C8B-B14F-4D97-AF65-F5344CB8AC3E}">
        <p14:creationId xmlns:p14="http://schemas.microsoft.com/office/powerpoint/2010/main" val="221000476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D8983C-2407-B95C-1622-7109E8FF84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riangolo isoscele 4">
            <a:extLst>
              <a:ext uri="{FF2B5EF4-FFF2-40B4-BE49-F238E27FC236}">
                <a16:creationId xmlns:a16="http://schemas.microsoft.com/office/drawing/2014/main" id="{C957736E-9EE9-0DBA-BD12-74216AC42A8F}"/>
              </a:ext>
            </a:extLst>
          </p:cNvPr>
          <p:cNvSpPr/>
          <p:nvPr/>
        </p:nvSpPr>
        <p:spPr>
          <a:xfrm rot="10800000">
            <a:off x="0" y="-61"/>
            <a:ext cx="2006345" cy="2981326"/>
          </a:xfrm>
          <a:prstGeom prst="triangle">
            <a:avLst>
              <a:gd name="adj" fmla="val 100000"/>
            </a:avLst>
          </a:prstGeom>
          <a:solidFill>
            <a:srgbClr val="69984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6" name="Immagine 5" descr="Immagine che contiene testo, poster, cartone animato, grafica&#10;&#10;Descrizione generata automaticamente">
            <a:extLst>
              <a:ext uri="{FF2B5EF4-FFF2-40B4-BE49-F238E27FC236}">
                <a16:creationId xmlns:a16="http://schemas.microsoft.com/office/drawing/2014/main" id="{E7393B1B-EEE4-38D6-4D67-2277AF31BD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091" y="202782"/>
            <a:ext cx="689012" cy="1000748"/>
          </a:xfrm>
          <a:prstGeom prst="rect">
            <a:avLst/>
          </a:prstGeom>
        </p:spPr>
      </p:pic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6444DF94-24DD-5068-A963-74C8BDCA76BD}"/>
              </a:ext>
            </a:extLst>
          </p:cNvPr>
          <p:cNvSpPr txBox="1"/>
          <p:nvPr/>
        </p:nvSpPr>
        <p:spPr>
          <a:xfrm>
            <a:off x="2782250" y="849587"/>
            <a:ext cx="5211474" cy="35394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7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  <a:t>ULTERIORI ELABORAZIONI A SUPPORTO</a:t>
            </a:r>
          </a:p>
        </p:txBody>
      </p:sp>
      <p:graphicFrame>
        <p:nvGraphicFramePr>
          <p:cNvPr id="2" name="Grafico 1">
            <a:extLst>
              <a:ext uri="{FF2B5EF4-FFF2-40B4-BE49-F238E27FC236}">
                <a16:creationId xmlns:a16="http://schemas.microsoft.com/office/drawing/2014/main" id="{30C65016-1C65-C6F6-8DF8-A83BC064AD6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67955451"/>
              </p:ext>
            </p:extLst>
          </p:nvPr>
        </p:nvGraphicFramePr>
        <p:xfrm>
          <a:off x="910013" y="1392776"/>
          <a:ext cx="7859616" cy="4072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4734939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512A11-9332-84B4-28D0-B03C426F06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riangolo isoscele 4">
            <a:extLst>
              <a:ext uri="{FF2B5EF4-FFF2-40B4-BE49-F238E27FC236}">
                <a16:creationId xmlns:a16="http://schemas.microsoft.com/office/drawing/2014/main" id="{2AA3A88F-FBF9-C979-B5C7-335C708D8E06}"/>
              </a:ext>
            </a:extLst>
          </p:cNvPr>
          <p:cNvSpPr/>
          <p:nvPr/>
        </p:nvSpPr>
        <p:spPr>
          <a:xfrm rot="10800000">
            <a:off x="0" y="-61"/>
            <a:ext cx="2006345" cy="2981326"/>
          </a:xfrm>
          <a:prstGeom prst="triangle">
            <a:avLst>
              <a:gd name="adj" fmla="val 100000"/>
            </a:avLst>
          </a:prstGeom>
          <a:solidFill>
            <a:srgbClr val="69984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6" name="Immagine 5" descr="Immagine che contiene testo, poster, cartone animato, grafica&#10;&#10;Descrizione generata automaticamente">
            <a:extLst>
              <a:ext uri="{FF2B5EF4-FFF2-40B4-BE49-F238E27FC236}">
                <a16:creationId xmlns:a16="http://schemas.microsoft.com/office/drawing/2014/main" id="{B4C9C69F-1B9F-AC6E-4722-A167A866C1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091" y="202782"/>
            <a:ext cx="689012" cy="1000748"/>
          </a:xfrm>
          <a:prstGeom prst="rect">
            <a:avLst/>
          </a:prstGeom>
        </p:spPr>
      </p:pic>
      <p:graphicFrame>
        <p:nvGraphicFramePr>
          <p:cNvPr id="3" name="Grafico 2">
            <a:extLst>
              <a:ext uri="{FF2B5EF4-FFF2-40B4-BE49-F238E27FC236}">
                <a16:creationId xmlns:a16="http://schemas.microsoft.com/office/drawing/2014/main" id="{FF88CC42-DBEE-38AD-98BC-A216229D9D5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94189834"/>
              </p:ext>
            </p:extLst>
          </p:nvPr>
        </p:nvGraphicFramePr>
        <p:xfrm>
          <a:off x="1698911" y="1426992"/>
          <a:ext cx="7378151" cy="38776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CasellaDiTesto 6">
            <a:extLst>
              <a:ext uri="{FF2B5EF4-FFF2-40B4-BE49-F238E27FC236}">
                <a16:creationId xmlns:a16="http://schemas.microsoft.com/office/drawing/2014/main" id="{DFA9ECE9-3546-62AB-153D-DF0898E631E5}"/>
              </a:ext>
            </a:extLst>
          </p:cNvPr>
          <p:cNvSpPr txBox="1"/>
          <p:nvPr/>
        </p:nvSpPr>
        <p:spPr>
          <a:xfrm>
            <a:off x="2782250" y="849587"/>
            <a:ext cx="5211474" cy="35394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7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  <a:t>ULTERIORI ELABORAZIONI A SUPPORTO</a:t>
            </a:r>
          </a:p>
        </p:txBody>
      </p:sp>
    </p:spTree>
    <p:extLst>
      <p:ext uri="{BB962C8B-B14F-4D97-AF65-F5344CB8AC3E}">
        <p14:creationId xmlns:p14="http://schemas.microsoft.com/office/powerpoint/2010/main" val="198317885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08C694-5B2A-C4D0-1F60-CC6336F787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riangolo isoscele 4">
            <a:extLst>
              <a:ext uri="{FF2B5EF4-FFF2-40B4-BE49-F238E27FC236}">
                <a16:creationId xmlns:a16="http://schemas.microsoft.com/office/drawing/2014/main" id="{0F5D8ABB-0363-3642-D941-008988440953}"/>
              </a:ext>
            </a:extLst>
          </p:cNvPr>
          <p:cNvSpPr/>
          <p:nvPr/>
        </p:nvSpPr>
        <p:spPr>
          <a:xfrm rot="10800000">
            <a:off x="0" y="-61"/>
            <a:ext cx="2006345" cy="2981326"/>
          </a:xfrm>
          <a:prstGeom prst="triangle">
            <a:avLst>
              <a:gd name="adj" fmla="val 100000"/>
            </a:avLst>
          </a:prstGeom>
          <a:solidFill>
            <a:srgbClr val="69984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6" name="Immagine 5" descr="Immagine che contiene testo, poster, cartone animato, grafica&#10;&#10;Descrizione generata automaticamente">
            <a:extLst>
              <a:ext uri="{FF2B5EF4-FFF2-40B4-BE49-F238E27FC236}">
                <a16:creationId xmlns:a16="http://schemas.microsoft.com/office/drawing/2014/main" id="{E7F165C5-6074-B1A0-35F9-42C0650672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091" y="202782"/>
            <a:ext cx="689012" cy="1000748"/>
          </a:xfrm>
          <a:prstGeom prst="rect">
            <a:avLst/>
          </a:prstGeom>
        </p:spPr>
      </p:pic>
      <p:graphicFrame>
        <p:nvGraphicFramePr>
          <p:cNvPr id="2" name="Grafico 1">
            <a:extLst>
              <a:ext uri="{FF2B5EF4-FFF2-40B4-BE49-F238E27FC236}">
                <a16:creationId xmlns:a16="http://schemas.microsoft.com/office/drawing/2014/main" id="{CAE9EDA4-8811-0FE4-7102-999233C9619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98068770"/>
              </p:ext>
            </p:extLst>
          </p:nvPr>
        </p:nvGraphicFramePr>
        <p:xfrm>
          <a:off x="1796288" y="1490602"/>
          <a:ext cx="7183397" cy="40062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CasellaDiTesto 6">
            <a:extLst>
              <a:ext uri="{FF2B5EF4-FFF2-40B4-BE49-F238E27FC236}">
                <a16:creationId xmlns:a16="http://schemas.microsoft.com/office/drawing/2014/main" id="{E056C65C-E9B9-0ACC-4ED7-62E8B978810F}"/>
              </a:ext>
            </a:extLst>
          </p:cNvPr>
          <p:cNvSpPr txBox="1"/>
          <p:nvPr/>
        </p:nvSpPr>
        <p:spPr>
          <a:xfrm>
            <a:off x="2782250" y="849587"/>
            <a:ext cx="5211474" cy="35394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7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  <a:t>ULTERIORI ELABORAZIONI A SUPPORTO</a:t>
            </a:r>
          </a:p>
        </p:txBody>
      </p:sp>
    </p:spTree>
    <p:extLst>
      <p:ext uri="{BB962C8B-B14F-4D97-AF65-F5344CB8AC3E}">
        <p14:creationId xmlns:p14="http://schemas.microsoft.com/office/powerpoint/2010/main" val="37013722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1D203B-A36C-57AF-E5E3-6458689647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riangolo isoscele 4">
            <a:extLst>
              <a:ext uri="{FF2B5EF4-FFF2-40B4-BE49-F238E27FC236}">
                <a16:creationId xmlns:a16="http://schemas.microsoft.com/office/drawing/2014/main" id="{F110792E-38FB-E56E-9A37-0549908E8F70}"/>
              </a:ext>
            </a:extLst>
          </p:cNvPr>
          <p:cNvSpPr/>
          <p:nvPr/>
        </p:nvSpPr>
        <p:spPr>
          <a:xfrm rot="10800000">
            <a:off x="0" y="-61"/>
            <a:ext cx="2006345" cy="2981326"/>
          </a:xfrm>
          <a:prstGeom prst="triangle">
            <a:avLst>
              <a:gd name="adj" fmla="val 100000"/>
            </a:avLst>
          </a:prstGeom>
          <a:solidFill>
            <a:srgbClr val="69984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aphicFrame>
        <p:nvGraphicFramePr>
          <p:cNvPr id="4" name="Tabella 3">
            <a:extLst>
              <a:ext uri="{FF2B5EF4-FFF2-40B4-BE49-F238E27FC236}">
                <a16:creationId xmlns:a16="http://schemas.microsoft.com/office/drawing/2014/main" id="{5F9038ED-0B47-6C1F-144F-D1449386F2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7589162"/>
              </p:ext>
            </p:extLst>
          </p:nvPr>
        </p:nvGraphicFramePr>
        <p:xfrm>
          <a:off x="1997301" y="1638614"/>
          <a:ext cx="6912000" cy="5076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28000">
                  <a:extLst>
                    <a:ext uri="{9D8B030D-6E8A-4147-A177-3AD203B41FA5}">
                      <a16:colId xmlns:a16="http://schemas.microsoft.com/office/drawing/2014/main" val="1463305618"/>
                    </a:ext>
                  </a:extLst>
                </a:gridCol>
                <a:gridCol w="1728000">
                  <a:extLst>
                    <a:ext uri="{9D8B030D-6E8A-4147-A177-3AD203B41FA5}">
                      <a16:colId xmlns:a16="http://schemas.microsoft.com/office/drawing/2014/main" val="1670189815"/>
                    </a:ext>
                  </a:extLst>
                </a:gridCol>
                <a:gridCol w="1728000">
                  <a:extLst>
                    <a:ext uri="{9D8B030D-6E8A-4147-A177-3AD203B41FA5}">
                      <a16:colId xmlns:a16="http://schemas.microsoft.com/office/drawing/2014/main" val="2796964186"/>
                    </a:ext>
                  </a:extLst>
                </a:gridCol>
                <a:gridCol w="1728000">
                  <a:extLst>
                    <a:ext uri="{9D8B030D-6E8A-4147-A177-3AD203B41FA5}">
                      <a16:colId xmlns:a16="http://schemas.microsoft.com/office/drawing/2014/main" val="3468060203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b="1" kern="100" dirty="0">
                          <a:solidFill>
                            <a:srgbClr val="000000"/>
                          </a:solidFill>
                          <a:effectLst/>
                          <a:latin typeface="Titillium Web SemiBold" panose="000007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ANNO</a:t>
                      </a:r>
                      <a:endParaRPr lang="it-IT" sz="1050" kern="100" dirty="0">
                        <a:effectLst/>
                        <a:latin typeface="Titillium Web SemiBold" panose="000007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63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b="1" kern="100" dirty="0">
                          <a:solidFill>
                            <a:srgbClr val="000000"/>
                          </a:solidFill>
                          <a:effectLst/>
                          <a:latin typeface="Titillium Web SemiBold" panose="000007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TOTALE </a:t>
                      </a:r>
                      <a:endParaRPr lang="it-IT" sz="1050" kern="100" dirty="0">
                        <a:effectLst/>
                        <a:latin typeface="Titillium Web SemiBold" panose="000007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63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b="1" kern="100" dirty="0">
                          <a:solidFill>
                            <a:srgbClr val="000000"/>
                          </a:solidFill>
                          <a:effectLst/>
                          <a:latin typeface="Titillium Web SemiBold" panose="000007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FABB. CLASSI</a:t>
                      </a:r>
                      <a:endParaRPr lang="it-IT" sz="1050" kern="100" dirty="0">
                        <a:effectLst/>
                        <a:latin typeface="Titillium Web SemiBold" panose="000007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63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100" b="1" kern="100" dirty="0">
                          <a:solidFill>
                            <a:srgbClr val="000000"/>
                          </a:solidFill>
                          <a:effectLst/>
                          <a:latin typeface="Titillium Web SemiBold" panose="000007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VAR. ANNO PREC</a:t>
                      </a:r>
                      <a:endParaRPr lang="it-IT" sz="1050" kern="100" dirty="0">
                        <a:effectLst/>
                        <a:latin typeface="Titillium Web SemiBold" panose="000007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C63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461531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kern="100">
                          <a:solidFill>
                            <a:schemeClr val="bg1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it-IT" sz="1000" b="1" kern="100">
                        <a:solidFill>
                          <a:schemeClr val="bg1"/>
                        </a:solidFill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34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64558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 dirty="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2582</a:t>
                      </a:r>
                      <a:endParaRPr lang="it-IT" sz="1000" kern="100" dirty="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5749716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kern="100">
                          <a:solidFill>
                            <a:schemeClr val="bg1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it-IT" sz="1000" b="1" kern="100">
                        <a:solidFill>
                          <a:schemeClr val="bg1"/>
                        </a:solidFill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34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65691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2628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45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6039065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kern="100">
                          <a:solidFill>
                            <a:schemeClr val="bg1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2025</a:t>
                      </a:r>
                      <a:endParaRPr lang="it-IT" sz="1000" b="1" kern="100">
                        <a:solidFill>
                          <a:schemeClr val="bg1"/>
                        </a:solidFill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34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66497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2660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32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5476946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kern="100">
                          <a:solidFill>
                            <a:schemeClr val="bg1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2026</a:t>
                      </a:r>
                      <a:endParaRPr lang="it-IT" sz="1000" b="1" kern="100">
                        <a:solidFill>
                          <a:schemeClr val="bg1"/>
                        </a:solidFill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34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67405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2696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36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7424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kern="100">
                          <a:solidFill>
                            <a:schemeClr val="bg1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2027</a:t>
                      </a:r>
                      <a:endParaRPr lang="it-IT" sz="1000" b="1" kern="100">
                        <a:solidFill>
                          <a:schemeClr val="bg1"/>
                        </a:solidFill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34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66994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2680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 dirty="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-16</a:t>
                      </a:r>
                      <a:endParaRPr lang="it-IT" sz="1000" kern="100" dirty="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2884328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kern="100">
                          <a:solidFill>
                            <a:schemeClr val="bg1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2028</a:t>
                      </a:r>
                      <a:endParaRPr lang="it-IT" sz="1000" b="1" kern="100">
                        <a:solidFill>
                          <a:schemeClr val="bg1"/>
                        </a:solidFill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34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66052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2642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 dirty="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-38</a:t>
                      </a:r>
                      <a:endParaRPr lang="it-IT" sz="1000" kern="100" dirty="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7755278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kern="100">
                          <a:solidFill>
                            <a:schemeClr val="bg1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2029</a:t>
                      </a:r>
                      <a:endParaRPr lang="it-IT" sz="1000" b="1" kern="100">
                        <a:solidFill>
                          <a:schemeClr val="bg1"/>
                        </a:solidFill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34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64719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2589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 dirty="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-53</a:t>
                      </a:r>
                      <a:endParaRPr lang="it-IT" sz="1000" kern="100" dirty="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847427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kern="100">
                          <a:solidFill>
                            <a:schemeClr val="bg1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2030</a:t>
                      </a:r>
                      <a:endParaRPr lang="it-IT" sz="1000" b="1" kern="100">
                        <a:solidFill>
                          <a:schemeClr val="bg1"/>
                        </a:solidFill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34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63206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2528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 dirty="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-61</a:t>
                      </a:r>
                      <a:endParaRPr lang="it-IT" sz="1000" kern="100" dirty="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18013110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kern="100">
                          <a:solidFill>
                            <a:schemeClr val="bg1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2031</a:t>
                      </a:r>
                      <a:endParaRPr lang="it-IT" sz="1000" b="1" kern="100">
                        <a:solidFill>
                          <a:schemeClr val="bg1"/>
                        </a:solidFill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34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61593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2464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 dirty="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-65</a:t>
                      </a:r>
                      <a:endParaRPr lang="it-IT" sz="1000" kern="100" dirty="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1734555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kern="100">
                          <a:solidFill>
                            <a:schemeClr val="bg1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2032</a:t>
                      </a:r>
                      <a:endParaRPr lang="it-IT" sz="1000" b="1" kern="100">
                        <a:solidFill>
                          <a:schemeClr val="bg1"/>
                        </a:solidFill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34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60316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2413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 dirty="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-51</a:t>
                      </a:r>
                      <a:endParaRPr lang="it-IT" sz="1000" kern="100" dirty="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3953105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kern="100">
                          <a:solidFill>
                            <a:schemeClr val="bg1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2033</a:t>
                      </a:r>
                      <a:endParaRPr lang="it-IT" sz="1000" b="1" kern="100">
                        <a:solidFill>
                          <a:schemeClr val="bg1"/>
                        </a:solidFill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34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59039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2362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 dirty="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-51</a:t>
                      </a:r>
                      <a:endParaRPr lang="it-IT" sz="1000" kern="100" dirty="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1849348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kern="100">
                          <a:solidFill>
                            <a:schemeClr val="bg1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2034</a:t>
                      </a:r>
                      <a:endParaRPr lang="it-IT" sz="1000" b="1" kern="100">
                        <a:solidFill>
                          <a:schemeClr val="bg1"/>
                        </a:solidFill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34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57689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2308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 dirty="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-54</a:t>
                      </a:r>
                      <a:endParaRPr lang="it-IT" sz="1000" kern="100" dirty="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2521316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kern="100">
                          <a:solidFill>
                            <a:schemeClr val="bg1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2035</a:t>
                      </a:r>
                      <a:endParaRPr lang="it-IT" sz="1000" b="1" kern="100">
                        <a:solidFill>
                          <a:schemeClr val="bg1"/>
                        </a:solidFill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34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56149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2246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 dirty="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-62</a:t>
                      </a:r>
                      <a:endParaRPr lang="it-IT" sz="1000" kern="100" dirty="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1901222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kern="100">
                          <a:solidFill>
                            <a:schemeClr val="bg1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2036</a:t>
                      </a:r>
                      <a:endParaRPr lang="it-IT" sz="1000" b="1" kern="100">
                        <a:solidFill>
                          <a:schemeClr val="bg1"/>
                        </a:solidFill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34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54434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2177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 dirty="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-69</a:t>
                      </a:r>
                      <a:endParaRPr lang="it-IT" sz="1000" kern="100" dirty="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688890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kern="100">
                          <a:solidFill>
                            <a:schemeClr val="bg1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2037</a:t>
                      </a:r>
                      <a:endParaRPr lang="it-IT" sz="1000" b="1" kern="100">
                        <a:solidFill>
                          <a:schemeClr val="bg1"/>
                        </a:solidFill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34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52765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2111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 dirty="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-67</a:t>
                      </a:r>
                      <a:endParaRPr lang="it-IT" sz="1000" kern="100" dirty="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4606305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kern="100">
                          <a:solidFill>
                            <a:schemeClr val="bg1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2038</a:t>
                      </a:r>
                      <a:endParaRPr lang="it-IT" sz="1000" b="1" kern="100">
                        <a:solidFill>
                          <a:schemeClr val="bg1"/>
                        </a:solidFill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34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51333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2053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 dirty="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-57</a:t>
                      </a:r>
                      <a:endParaRPr lang="it-IT" sz="1000" kern="100" dirty="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694723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kern="100">
                          <a:solidFill>
                            <a:schemeClr val="bg1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2039</a:t>
                      </a:r>
                      <a:endParaRPr lang="it-IT" sz="1000" b="1" kern="100">
                        <a:solidFill>
                          <a:schemeClr val="bg1"/>
                        </a:solidFill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34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49982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1999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-54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2638456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kern="100">
                          <a:solidFill>
                            <a:schemeClr val="bg1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2040</a:t>
                      </a:r>
                      <a:endParaRPr lang="it-IT" sz="1000" b="1" kern="100">
                        <a:solidFill>
                          <a:schemeClr val="bg1"/>
                        </a:solidFill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34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49089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1964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-36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497725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kern="100">
                          <a:solidFill>
                            <a:schemeClr val="bg1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2041</a:t>
                      </a:r>
                      <a:endParaRPr lang="it-IT" sz="1000" b="1" kern="100">
                        <a:solidFill>
                          <a:schemeClr val="bg1"/>
                        </a:solidFill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34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48617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1945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 dirty="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-19</a:t>
                      </a:r>
                      <a:endParaRPr lang="it-IT" sz="1000" kern="100" dirty="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1788281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kern="100">
                          <a:solidFill>
                            <a:schemeClr val="bg1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2042</a:t>
                      </a:r>
                      <a:endParaRPr lang="it-IT" sz="1000" b="1" kern="100">
                        <a:solidFill>
                          <a:schemeClr val="bg1"/>
                        </a:solidFill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34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48455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1938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-6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4928965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kern="100" dirty="0">
                          <a:solidFill>
                            <a:schemeClr val="bg1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2043</a:t>
                      </a:r>
                      <a:endParaRPr lang="it-IT" sz="1000" b="1" kern="100" dirty="0">
                        <a:solidFill>
                          <a:schemeClr val="bg1"/>
                        </a:solidFill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7B34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48531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1941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kern="10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it-IT" sz="1000" kern="10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1156482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endParaRPr lang="it-IT" sz="1050" kern="100" dirty="0">
                        <a:effectLst/>
                        <a:latin typeface="Titillium Web" panose="00000500000000000000" pitchFamily="2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61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it-IT" sz="1050" kern="100" dirty="0">
                        <a:effectLst/>
                        <a:latin typeface="Titillium Web" panose="00000500000000000000" pitchFamily="2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61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it-IT" sz="1050" kern="100" dirty="0">
                        <a:effectLst/>
                        <a:latin typeface="Titillium Web" panose="00000500000000000000" pitchFamily="2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61D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0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it-IT" sz="1050" b="1" kern="100" dirty="0">
                          <a:solidFill>
                            <a:srgbClr val="000000"/>
                          </a:solidFill>
                          <a:effectLst/>
                          <a:latin typeface="Titillium Web" panose="00000500000000000000" pitchFamily="2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-641</a:t>
                      </a:r>
                      <a:endParaRPr lang="it-IT" sz="1000" kern="100" dirty="0">
                        <a:effectLst/>
                        <a:latin typeface="Titillium Web" panose="00000500000000000000" pitchFamily="2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5E61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770175"/>
                  </a:ext>
                </a:extLst>
              </a:tr>
            </a:tbl>
          </a:graphicData>
        </a:graphic>
      </p:graphicFrame>
      <p:pic>
        <p:nvPicPr>
          <p:cNvPr id="6" name="Immagine 5" descr="Immagine che contiene testo, poster, cartone animato, grafica&#10;&#10;Descrizione generata automaticamente">
            <a:extLst>
              <a:ext uri="{FF2B5EF4-FFF2-40B4-BE49-F238E27FC236}">
                <a16:creationId xmlns:a16="http://schemas.microsoft.com/office/drawing/2014/main" id="{A6E882D7-CDED-917D-709A-EB22035DDF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091" y="202782"/>
            <a:ext cx="689012" cy="1000748"/>
          </a:xfrm>
          <a:prstGeom prst="rect">
            <a:avLst/>
          </a:prstGeom>
        </p:spPr>
      </p:pic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3D1B2A2E-5B70-6C02-ECE1-0584ED968D1F}"/>
              </a:ext>
            </a:extLst>
          </p:cNvPr>
          <p:cNvSpPr txBox="1"/>
          <p:nvPr/>
        </p:nvSpPr>
        <p:spPr>
          <a:xfrm>
            <a:off x="2006346" y="697112"/>
            <a:ext cx="690295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it-IT" sz="2000" dirty="0">
                <a:solidFill>
                  <a:schemeClr val="accent1">
                    <a:lumMod val="75000"/>
                  </a:schemeClr>
                </a:solidFill>
                <a:latin typeface="Titillium Web" panose="00000500000000000000" pitchFamily="2" charset="0"/>
              </a:rPr>
              <a:t> </a:t>
            </a:r>
            <a:r>
              <a:rPr lang="it-IT" sz="2000" spc="300" dirty="0">
                <a:solidFill>
                  <a:schemeClr val="accent2"/>
                </a:solidFill>
                <a:latin typeface="Titillium Web SemiBold" panose="00000700000000000000" pitchFamily="2" charset="0"/>
              </a:rPr>
              <a:t>TAB. 11</a:t>
            </a:r>
            <a:endParaRPr lang="it-IT" sz="3200" spc="300" dirty="0">
              <a:solidFill>
                <a:schemeClr val="accent2"/>
              </a:solidFill>
              <a:latin typeface="Titillium Web SemiBold" panose="00000700000000000000" pitchFamily="2" charset="0"/>
            </a:endParaRPr>
          </a:p>
        </p:txBody>
      </p:sp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4F749EF3-B86F-4968-1183-4F8536BCE17F}"/>
              </a:ext>
            </a:extLst>
          </p:cNvPr>
          <p:cNvSpPr txBox="1"/>
          <p:nvPr/>
        </p:nvSpPr>
        <p:spPr>
          <a:xfrm>
            <a:off x="1591391" y="1017709"/>
            <a:ext cx="7732865" cy="61555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7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  <a:t>FABBISOGNO CLASSI/SPAZI </a:t>
            </a:r>
            <a:br>
              <a:rPr lang="it-IT" sz="17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</a:br>
            <a:r>
              <a:rPr lang="it-IT" sz="17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  <a:t>(Ipotizzato 25 alunni/classe)</a:t>
            </a:r>
          </a:p>
        </p:txBody>
      </p:sp>
    </p:spTree>
    <p:extLst>
      <p:ext uri="{BB962C8B-B14F-4D97-AF65-F5344CB8AC3E}">
        <p14:creationId xmlns:p14="http://schemas.microsoft.com/office/powerpoint/2010/main" val="189188590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4F3F21-3114-EA8B-DB92-286B9746D6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riangolo isoscele 4">
            <a:extLst>
              <a:ext uri="{FF2B5EF4-FFF2-40B4-BE49-F238E27FC236}">
                <a16:creationId xmlns:a16="http://schemas.microsoft.com/office/drawing/2014/main" id="{2661F965-3697-AA2D-975B-F2C88257E3D8}"/>
              </a:ext>
            </a:extLst>
          </p:cNvPr>
          <p:cNvSpPr/>
          <p:nvPr/>
        </p:nvSpPr>
        <p:spPr>
          <a:xfrm rot="10800000">
            <a:off x="0" y="-61"/>
            <a:ext cx="2006345" cy="2981326"/>
          </a:xfrm>
          <a:prstGeom prst="triangle">
            <a:avLst>
              <a:gd name="adj" fmla="val 100000"/>
            </a:avLst>
          </a:prstGeom>
          <a:solidFill>
            <a:srgbClr val="69984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6" name="Immagine 5" descr="Immagine che contiene testo, poster, cartone animato, grafica&#10;&#10;Descrizione generata automaticamente">
            <a:extLst>
              <a:ext uri="{FF2B5EF4-FFF2-40B4-BE49-F238E27FC236}">
                <a16:creationId xmlns:a16="http://schemas.microsoft.com/office/drawing/2014/main" id="{2245C678-7830-E3C0-AD53-74BF680E38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091" y="202782"/>
            <a:ext cx="689012" cy="1000748"/>
          </a:xfrm>
          <a:prstGeom prst="rect">
            <a:avLst/>
          </a:prstGeom>
        </p:spPr>
      </p:pic>
      <p:graphicFrame>
        <p:nvGraphicFramePr>
          <p:cNvPr id="3" name="Grafico 2">
            <a:extLst>
              <a:ext uri="{FF2B5EF4-FFF2-40B4-BE49-F238E27FC236}">
                <a16:creationId xmlns:a16="http://schemas.microsoft.com/office/drawing/2014/main" id="{45BEE5AB-F3DB-985E-E6C6-50A650D371F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49229978"/>
              </p:ext>
            </p:extLst>
          </p:nvPr>
        </p:nvGraphicFramePr>
        <p:xfrm>
          <a:off x="1831086" y="1270007"/>
          <a:ext cx="7113801" cy="44946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CasellaDiTesto 7">
            <a:extLst>
              <a:ext uri="{FF2B5EF4-FFF2-40B4-BE49-F238E27FC236}">
                <a16:creationId xmlns:a16="http://schemas.microsoft.com/office/drawing/2014/main" id="{4F986AAA-AC65-7135-2BA6-C902D001FF0D}"/>
              </a:ext>
            </a:extLst>
          </p:cNvPr>
          <p:cNvSpPr txBox="1"/>
          <p:nvPr/>
        </p:nvSpPr>
        <p:spPr>
          <a:xfrm>
            <a:off x="2782250" y="849587"/>
            <a:ext cx="5211474" cy="35394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7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  <a:t>ULTERIORI ELABORAZIONI A SUPPORTO</a:t>
            </a:r>
          </a:p>
        </p:txBody>
      </p:sp>
    </p:spTree>
    <p:extLst>
      <p:ext uri="{BB962C8B-B14F-4D97-AF65-F5344CB8AC3E}">
        <p14:creationId xmlns:p14="http://schemas.microsoft.com/office/powerpoint/2010/main" val="228037572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A00922-98BC-F901-C58C-BAC38F9B3C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riangolo isoscele 4">
            <a:extLst>
              <a:ext uri="{FF2B5EF4-FFF2-40B4-BE49-F238E27FC236}">
                <a16:creationId xmlns:a16="http://schemas.microsoft.com/office/drawing/2014/main" id="{241D2431-16B9-B92A-3A44-DBA95A3DF240}"/>
              </a:ext>
            </a:extLst>
          </p:cNvPr>
          <p:cNvSpPr/>
          <p:nvPr/>
        </p:nvSpPr>
        <p:spPr>
          <a:xfrm rot="10800000">
            <a:off x="0" y="-61"/>
            <a:ext cx="2006345" cy="2981326"/>
          </a:xfrm>
          <a:prstGeom prst="triangle">
            <a:avLst>
              <a:gd name="adj" fmla="val 100000"/>
            </a:avLst>
          </a:prstGeom>
          <a:solidFill>
            <a:srgbClr val="69984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6" name="Immagine 5" descr="Immagine che contiene testo, poster, cartone animato, grafica&#10;&#10;Descrizione generata automaticamente">
            <a:extLst>
              <a:ext uri="{FF2B5EF4-FFF2-40B4-BE49-F238E27FC236}">
                <a16:creationId xmlns:a16="http://schemas.microsoft.com/office/drawing/2014/main" id="{3A2A3148-2E2F-41E5-36AA-CADBA026CC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091" y="202782"/>
            <a:ext cx="689012" cy="1000748"/>
          </a:xfrm>
          <a:prstGeom prst="rect">
            <a:avLst/>
          </a:prstGeom>
        </p:spPr>
      </p:pic>
      <p:graphicFrame>
        <p:nvGraphicFramePr>
          <p:cNvPr id="2" name="Grafico 1">
            <a:extLst>
              <a:ext uri="{FF2B5EF4-FFF2-40B4-BE49-F238E27FC236}">
                <a16:creationId xmlns:a16="http://schemas.microsoft.com/office/drawing/2014/main" id="{7FD44F98-6FF9-D773-2FE3-1B6BD8DE71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79916629"/>
              </p:ext>
            </p:extLst>
          </p:nvPr>
        </p:nvGraphicFramePr>
        <p:xfrm>
          <a:off x="1778060" y="1203530"/>
          <a:ext cx="7219853" cy="46342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CasellaDiTesto 6">
            <a:extLst>
              <a:ext uri="{FF2B5EF4-FFF2-40B4-BE49-F238E27FC236}">
                <a16:creationId xmlns:a16="http://schemas.microsoft.com/office/drawing/2014/main" id="{C5383810-CC0C-4EDA-DFCD-7B4AD2C7BA25}"/>
              </a:ext>
            </a:extLst>
          </p:cNvPr>
          <p:cNvSpPr txBox="1"/>
          <p:nvPr/>
        </p:nvSpPr>
        <p:spPr>
          <a:xfrm>
            <a:off x="2782250" y="849587"/>
            <a:ext cx="5211474" cy="35394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it-IT" sz="1700" spc="300" dirty="0">
                <a:solidFill>
                  <a:schemeClr val="tx2"/>
                </a:solidFill>
                <a:latin typeface="Titillium Web SemiBold" panose="00000700000000000000" pitchFamily="2" charset="0"/>
              </a:rPr>
              <a:t>ULTERIORI ELABORAZIONI A SUPPORTO</a:t>
            </a:r>
          </a:p>
        </p:txBody>
      </p:sp>
    </p:spTree>
    <p:extLst>
      <p:ext uri="{BB962C8B-B14F-4D97-AF65-F5344CB8AC3E}">
        <p14:creationId xmlns:p14="http://schemas.microsoft.com/office/powerpoint/2010/main" val="90206563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DA83A8-24C0-EF30-6535-E85690E071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>
            <a:extLst>
              <a:ext uri="{FF2B5EF4-FFF2-40B4-BE49-F238E27FC236}">
                <a16:creationId xmlns:a16="http://schemas.microsoft.com/office/drawing/2014/main" id="{BE900AD5-B2C3-5F02-C133-03A9B75159C2}"/>
              </a:ext>
            </a:extLst>
          </p:cNvPr>
          <p:cNvSpPr/>
          <p:nvPr/>
        </p:nvSpPr>
        <p:spPr>
          <a:xfrm>
            <a:off x="-6" y="4925237"/>
            <a:ext cx="10572123" cy="1938439"/>
          </a:xfrm>
          <a:custGeom>
            <a:avLst/>
            <a:gdLst>
              <a:gd name="connsiteX0" fmla="*/ 0 w 12192000"/>
              <a:gd name="connsiteY0" fmla="*/ 0 h 1179146"/>
              <a:gd name="connsiteX1" fmla="*/ 12192000 w 12192000"/>
              <a:gd name="connsiteY1" fmla="*/ 0 h 1179146"/>
              <a:gd name="connsiteX2" fmla="*/ 12192000 w 12192000"/>
              <a:gd name="connsiteY2" fmla="*/ 1179146 h 1179146"/>
              <a:gd name="connsiteX3" fmla="*/ 0 w 12192000"/>
              <a:gd name="connsiteY3" fmla="*/ 1179146 h 1179146"/>
              <a:gd name="connsiteX4" fmla="*/ 0 w 12192000"/>
              <a:gd name="connsiteY4" fmla="*/ 0 h 1179146"/>
              <a:gd name="connsiteX0" fmla="*/ 0 w 12192000"/>
              <a:gd name="connsiteY0" fmla="*/ 0 h 1179146"/>
              <a:gd name="connsiteX1" fmla="*/ 12192000 w 12192000"/>
              <a:gd name="connsiteY1" fmla="*/ 0 h 1179146"/>
              <a:gd name="connsiteX2" fmla="*/ 8961120 w 12192000"/>
              <a:gd name="connsiteY2" fmla="*/ 1170437 h 1179146"/>
              <a:gd name="connsiteX3" fmla="*/ 0 w 12192000"/>
              <a:gd name="connsiteY3" fmla="*/ 1179146 h 1179146"/>
              <a:gd name="connsiteX4" fmla="*/ 0 w 12192000"/>
              <a:gd name="connsiteY4" fmla="*/ 0 h 1179146"/>
              <a:gd name="connsiteX0" fmla="*/ 0 w 9901646"/>
              <a:gd name="connsiteY0" fmla="*/ 0 h 1179146"/>
              <a:gd name="connsiteX1" fmla="*/ 9901646 w 9901646"/>
              <a:gd name="connsiteY1" fmla="*/ 8709 h 1179146"/>
              <a:gd name="connsiteX2" fmla="*/ 8961120 w 9901646"/>
              <a:gd name="connsiteY2" fmla="*/ 1170437 h 1179146"/>
              <a:gd name="connsiteX3" fmla="*/ 0 w 9901646"/>
              <a:gd name="connsiteY3" fmla="*/ 1179146 h 1179146"/>
              <a:gd name="connsiteX4" fmla="*/ 0 w 9901646"/>
              <a:gd name="connsiteY4" fmla="*/ 0 h 1179146"/>
              <a:gd name="connsiteX0" fmla="*/ 0 w 9919163"/>
              <a:gd name="connsiteY0" fmla="*/ 0 h 1179146"/>
              <a:gd name="connsiteX1" fmla="*/ 9919163 w 9919163"/>
              <a:gd name="connsiteY1" fmla="*/ 15716 h 1179146"/>
              <a:gd name="connsiteX2" fmla="*/ 8961120 w 9919163"/>
              <a:gd name="connsiteY2" fmla="*/ 1170437 h 1179146"/>
              <a:gd name="connsiteX3" fmla="*/ 0 w 9919163"/>
              <a:gd name="connsiteY3" fmla="*/ 1179146 h 1179146"/>
              <a:gd name="connsiteX4" fmla="*/ 0 w 9919163"/>
              <a:gd name="connsiteY4" fmla="*/ 0 h 1179146"/>
              <a:gd name="connsiteX0" fmla="*/ 0 w 9919163"/>
              <a:gd name="connsiteY0" fmla="*/ 0 h 1179146"/>
              <a:gd name="connsiteX1" fmla="*/ 9919163 w 9919163"/>
              <a:gd name="connsiteY1" fmla="*/ 15716 h 1179146"/>
              <a:gd name="connsiteX2" fmla="*/ 8950610 w 9919163"/>
              <a:gd name="connsiteY2" fmla="*/ 1177444 h 1179146"/>
              <a:gd name="connsiteX3" fmla="*/ 0 w 9919163"/>
              <a:gd name="connsiteY3" fmla="*/ 1179146 h 1179146"/>
              <a:gd name="connsiteX4" fmla="*/ 0 w 9919163"/>
              <a:gd name="connsiteY4" fmla="*/ 0 h 1179146"/>
              <a:gd name="connsiteX0" fmla="*/ 0 w 9901645"/>
              <a:gd name="connsiteY0" fmla="*/ 0 h 1179146"/>
              <a:gd name="connsiteX1" fmla="*/ 9901645 w 9901645"/>
              <a:gd name="connsiteY1" fmla="*/ 12212 h 1179146"/>
              <a:gd name="connsiteX2" fmla="*/ 8950610 w 9901645"/>
              <a:gd name="connsiteY2" fmla="*/ 1177444 h 1179146"/>
              <a:gd name="connsiteX3" fmla="*/ 0 w 9901645"/>
              <a:gd name="connsiteY3" fmla="*/ 1179146 h 1179146"/>
              <a:gd name="connsiteX4" fmla="*/ 0 w 9901645"/>
              <a:gd name="connsiteY4" fmla="*/ 0 h 1179146"/>
              <a:gd name="connsiteX0" fmla="*/ 0 w 9975217"/>
              <a:gd name="connsiteY0" fmla="*/ 0 h 1179146"/>
              <a:gd name="connsiteX1" fmla="*/ 9975217 w 9975217"/>
              <a:gd name="connsiteY1" fmla="*/ 12212 h 1179146"/>
              <a:gd name="connsiteX2" fmla="*/ 8950610 w 9975217"/>
              <a:gd name="connsiteY2" fmla="*/ 1177444 h 1179146"/>
              <a:gd name="connsiteX3" fmla="*/ 0 w 9975217"/>
              <a:gd name="connsiteY3" fmla="*/ 1179146 h 1179146"/>
              <a:gd name="connsiteX4" fmla="*/ 0 w 9975217"/>
              <a:gd name="connsiteY4" fmla="*/ 0 h 1179146"/>
              <a:gd name="connsiteX0" fmla="*/ 0 w 10572117"/>
              <a:gd name="connsiteY0" fmla="*/ 0 h 1179146"/>
              <a:gd name="connsiteX1" fmla="*/ 10572117 w 10572117"/>
              <a:gd name="connsiteY1" fmla="*/ 12212 h 1179146"/>
              <a:gd name="connsiteX2" fmla="*/ 8950610 w 10572117"/>
              <a:gd name="connsiteY2" fmla="*/ 1177444 h 1179146"/>
              <a:gd name="connsiteX3" fmla="*/ 0 w 10572117"/>
              <a:gd name="connsiteY3" fmla="*/ 1179146 h 1179146"/>
              <a:gd name="connsiteX4" fmla="*/ 0 w 10572117"/>
              <a:gd name="connsiteY4" fmla="*/ 0 h 1179146"/>
              <a:gd name="connsiteX0" fmla="*/ 0 w 10572117"/>
              <a:gd name="connsiteY0" fmla="*/ 0 h 1182609"/>
              <a:gd name="connsiteX1" fmla="*/ 10572117 w 10572117"/>
              <a:gd name="connsiteY1" fmla="*/ 12212 h 1182609"/>
              <a:gd name="connsiteX2" fmla="*/ 8937910 w 10572117"/>
              <a:gd name="connsiteY2" fmla="*/ 1182609 h 1182609"/>
              <a:gd name="connsiteX3" fmla="*/ 0 w 10572117"/>
              <a:gd name="connsiteY3" fmla="*/ 1179146 h 1182609"/>
              <a:gd name="connsiteX4" fmla="*/ 0 w 10572117"/>
              <a:gd name="connsiteY4" fmla="*/ 0 h 11826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72117" h="1182609">
                <a:moveTo>
                  <a:pt x="0" y="0"/>
                </a:moveTo>
                <a:lnTo>
                  <a:pt x="10572117" y="12212"/>
                </a:lnTo>
                <a:lnTo>
                  <a:pt x="8937910" y="1182609"/>
                </a:lnTo>
                <a:lnTo>
                  <a:pt x="0" y="1179146"/>
                </a:lnTo>
                <a:lnTo>
                  <a:pt x="0" y="0"/>
                </a:lnTo>
                <a:close/>
              </a:path>
            </a:pathLst>
          </a:custGeom>
          <a:solidFill>
            <a:srgbClr val="2B683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sz="700" dirty="0"/>
          </a:p>
        </p:txBody>
      </p:sp>
      <p:sp>
        <p:nvSpPr>
          <p:cNvPr id="6" name="Triangolo isoscele 5">
            <a:extLst>
              <a:ext uri="{FF2B5EF4-FFF2-40B4-BE49-F238E27FC236}">
                <a16:creationId xmlns:a16="http://schemas.microsoft.com/office/drawing/2014/main" id="{8E7FD7EA-259D-019D-3492-3D2F12F34670}"/>
              </a:ext>
            </a:extLst>
          </p:cNvPr>
          <p:cNvSpPr/>
          <p:nvPr/>
        </p:nvSpPr>
        <p:spPr>
          <a:xfrm rot="10800000">
            <a:off x="-1" y="0"/>
            <a:ext cx="2006345" cy="6858000"/>
          </a:xfrm>
          <a:prstGeom prst="triangle">
            <a:avLst>
              <a:gd name="adj" fmla="val 100000"/>
            </a:avLst>
          </a:prstGeom>
          <a:solidFill>
            <a:srgbClr val="83B33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9D131ADA-10BE-5429-F4BA-8B7E511C5AE9}"/>
              </a:ext>
            </a:extLst>
          </p:cNvPr>
          <p:cNvSpPr txBox="1"/>
          <p:nvPr/>
        </p:nvSpPr>
        <p:spPr>
          <a:xfrm>
            <a:off x="727235" y="4494350"/>
            <a:ext cx="7677102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5000" dirty="0">
                <a:solidFill>
                  <a:schemeClr val="tx2"/>
                </a:solidFill>
                <a:effectLst>
                  <a:glow rad="38100">
                    <a:schemeClr val="bg1">
                      <a:alpha val="60000"/>
                    </a:schemeClr>
                  </a:glow>
                </a:effectLst>
                <a:latin typeface="Titillium Web SemiBold" panose="00000700000000000000" pitchFamily="2" charset="0"/>
                <a:cs typeface="Biome" panose="020B0502040204020203" pitchFamily="34" charset="0"/>
              </a:rPr>
              <a:t>GRAZIE PER L’ATTENZIONE</a:t>
            </a:r>
          </a:p>
        </p:txBody>
      </p:sp>
      <p:pic>
        <p:nvPicPr>
          <p:cNvPr id="12" name="Immagine 11" descr="Immagine che contiene testo, poster, cartone animato, grafica&#10;&#10;Descrizione generata automaticamente">
            <a:extLst>
              <a:ext uri="{FF2B5EF4-FFF2-40B4-BE49-F238E27FC236}">
                <a16:creationId xmlns:a16="http://schemas.microsoft.com/office/drawing/2014/main" id="{BF610AE7-AC1B-2D14-17F3-8F41F6EA52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091" y="202782"/>
            <a:ext cx="689012" cy="1000748"/>
          </a:xfrm>
          <a:prstGeom prst="rect">
            <a:avLst/>
          </a:prstGeom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15B03B36-E369-C21D-DBC3-C1475BC9DBDA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9588" y="2581213"/>
            <a:ext cx="3687481" cy="3675017"/>
          </a:xfrm>
          <a:prstGeom prst="rect">
            <a:avLst/>
          </a:prstGeom>
        </p:spPr>
      </p:pic>
      <p:sp>
        <p:nvSpPr>
          <p:cNvPr id="2" name="Triangolo isoscele 1">
            <a:extLst>
              <a:ext uri="{FF2B5EF4-FFF2-40B4-BE49-F238E27FC236}">
                <a16:creationId xmlns:a16="http://schemas.microsoft.com/office/drawing/2014/main" id="{EF70C0D3-A7D6-32ED-13B2-DFF7F921E2FB}"/>
              </a:ext>
            </a:extLst>
          </p:cNvPr>
          <p:cNvSpPr/>
          <p:nvPr/>
        </p:nvSpPr>
        <p:spPr>
          <a:xfrm rot="10800000">
            <a:off x="0" y="72886"/>
            <a:ext cx="2006345" cy="2981326"/>
          </a:xfrm>
          <a:prstGeom prst="triangle">
            <a:avLst>
              <a:gd name="adj" fmla="val 100000"/>
            </a:avLst>
          </a:prstGeom>
          <a:solidFill>
            <a:srgbClr val="50892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85962791"/>
      </p:ext>
    </p:extLst>
  </p:cSld>
  <p:clrMapOvr>
    <a:masterClrMapping/>
  </p:clrMapOvr>
</p:sld>
</file>

<file path=ppt/theme/theme1.xml><?xml version="1.0" encoding="utf-8"?>
<a:theme xmlns:a="http://schemas.openxmlformats.org/drawingml/2006/main" name="Sfaccettatura">
  <a:themeElements>
    <a:clrScheme name="Sfaccettatur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Sfaccettatur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faccettatur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9F22500CC0BF1A4795723DC999DE32FB" ma:contentTypeVersion="2" ma:contentTypeDescription="Creare un nuovo documento." ma:contentTypeScope="" ma:versionID="3da4e2e3bfe8e14cc205004a16908ee2">
  <xsd:schema xmlns:xsd="http://www.w3.org/2001/XMLSchema" xmlns:xs="http://www.w3.org/2001/XMLSchema" xmlns:p="http://schemas.microsoft.com/office/2006/metadata/properties" xmlns:ns2="0505dc5f-9c95-4907-adc5-ae8d80d2e0eb" targetNamespace="http://schemas.microsoft.com/office/2006/metadata/properties" ma:root="true" ma:fieldsID="ab826804da62d122cf8ea498a35ee8b7" ns2:_="">
    <xsd:import namespace="0505dc5f-9c95-4907-adc5-ae8d80d2e0e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505dc5f-9c95-4907-adc5-ae8d80d2e0e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i contenuto"/>
        <xsd:element ref="dc:title" minOccurs="0" maxOccurs="1" ma:index="4" ma:displayName="Tito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BE6D26A-F87D-4D15-A0DE-78FF7ADCD00E}">
  <ds:schemaRefs>
    <ds:schemaRef ds:uri="http://purl.org/dc/terms/"/>
    <ds:schemaRef ds:uri="http://schemas.microsoft.com/office/2006/metadata/properties"/>
    <ds:schemaRef ds:uri="http://schemas.microsoft.com/office/2006/documentManagement/types"/>
    <ds:schemaRef ds:uri="0505dc5f-9c95-4907-adc5-ae8d80d2e0eb"/>
    <ds:schemaRef ds:uri="http://purl.org/dc/elements/1.1/"/>
    <ds:schemaRef ds:uri="http://www.w3.org/XML/1998/namespace"/>
    <ds:schemaRef ds:uri="http://purl.org/dc/dcmitype/"/>
    <ds:schemaRef ds:uri="http://schemas.microsoft.com/office/infopath/2007/PartnerControl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F7F8A0EF-3384-4426-9827-25B40ABE5138}">
  <ds:schemaRefs>
    <ds:schemaRef ds:uri="0505dc5f-9c95-4907-adc5-ae8d80d2e0eb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62A8A1FC-3390-48C8-B32C-3B1E1CF70CE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4286</TotalTime>
  <Words>3689</Words>
  <Application>Microsoft Office PowerPoint</Application>
  <PresentationFormat>Widescreen</PresentationFormat>
  <Paragraphs>1927</Paragraphs>
  <Slides>29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29</vt:i4>
      </vt:variant>
    </vt:vector>
  </HeadingPairs>
  <TitlesOfParts>
    <vt:vector size="37" baseType="lpstr">
      <vt:lpstr>Arial</vt:lpstr>
      <vt:lpstr>Calibri</vt:lpstr>
      <vt:lpstr>Titillium Web</vt:lpstr>
      <vt:lpstr>Titillium Web Black</vt:lpstr>
      <vt:lpstr>Titillium Web SemiBold</vt:lpstr>
      <vt:lpstr>Trebuchet MS</vt:lpstr>
      <vt:lpstr>Wingdings 3</vt:lpstr>
      <vt:lpstr>Sfaccettatura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Dionigi Rossomando;fgritti@provincia.brescia.it</dc:creator>
  <cp:lastModifiedBy>Federico Gritti</cp:lastModifiedBy>
  <cp:revision>428</cp:revision>
  <cp:lastPrinted>2024-11-12T13:29:47Z</cp:lastPrinted>
  <dcterms:created xsi:type="dcterms:W3CDTF">2023-03-15T10:22:08Z</dcterms:created>
  <dcterms:modified xsi:type="dcterms:W3CDTF">2025-04-09T09:21:20Z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0x0101009F22500CC0BF1A4795723DC999DE32FB</vt:lpwstr>
  </property>
</Properties>
</file>